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0" r:id="rId3"/>
    <p:sldId id="317" r:id="rId4"/>
    <p:sldId id="318" r:id="rId5"/>
    <p:sldId id="291" r:id="rId6"/>
    <p:sldId id="295" r:id="rId7"/>
    <p:sldId id="293" r:id="rId8"/>
    <p:sldId id="325" r:id="rId9"/>
    <p:sldId id="296" r:id="rId10"/>
    <p:sldId id="297" r:id="rId11"/>
    <p:sldId id="298" r:id="rId12"/>
    <p:sldId id="300" r:id="rId13"/>
    <p:sldId id="326" r:id="rId14"/>
    <p:sldId id="302" r:id="rId15"/>
    <p:sldId id="303" r:id="rId16"/>
    <p:sldId id="304" r:id="rId17"/>
    <p:sldId id="327" r:id="rId18"/>
    <p:sldId id="307" r:id="rId19"/>
    <p:sldId id="309" r:id="rId20"/>
    <p:sldId id="310" r:id="rId21"/>
    <p:sldId id="311" r:id="rId22"/>
    <p:sldId id="314" r:id="rId23"/>
    <p:sldId id="315" r:id="rId24"/>
    <p:sldId id="316" r:id="rId25"/>
    <p:sldId id="312" r:id="rId26"/>
    <p:sldId id="313" r:id="rId27"/>
    <p:sldId id="322" r:id="rId28"/>
    <p:sldId id="323" r:id="rId29"/>
    <p:sldId id="328" r:id="rId30"/>
    <p:sldId id="320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13">
          <p15:clr>
            <a:srgbClr val="A4A3A4"/>
          </p15:clr>
        </p15:guide>
        <p15:guide id="2" pos="4083">
          <p15:clr>
            <a:srgbClr val="A4A3A4"/>
          </p15:clr>
        </p15:guide>
        <p15:guide id="3" pos="2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99FF"/>
    <a:srgbClr val="FFCC66"/>
    <a:srgbClr val="FF8000"/>
    <a:srgbClr val="FFFFFF"/>
    <a:srgbClr val="333399"/>
    <a:srgbClr val="99CC00"/>
    <a:srgbClr val="C0C0C0"/>
    <a:srgbClr val="BBE0E3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901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713"/>
        <p:guide pos="4083"/>
        <p:guide pos="2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27A90-6C66-C845-9551-ABAF3F92D2C1}" type="datetimeFigureOut">
              <a:rPr lang="de-DE" smtClean="0"/>
              <a:pPr/>
              <a:t>04.07.2019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29FB8-5105-AD45-B17F-4144C61B9B8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97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F0ACBD-AC66-B64E-91E3-A16366A7118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78585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0ACBD-AC66-B64E-91E3-A16366A7118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16210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1663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6778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7261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7261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Konstrukt, Teilaspekte</a:t>
            </a:r>
          </a:p>
          <a:p>
            <a:r>
              <a:rPr lang="de-DE" dirty="0" smtClean="0"/>
              <a:t>Geschlechter</a:t>
            </a:r>
            <a:r>
              <a:rPr lang="de-DE" baseline="0" dirty="0" smtClean="0"/>
              <a:t>unterschiede</a:t>
            </a:r>
          </a:p>
          <a:p>
            <a:r>
              <a:rPr lang="de-DE" baseline="0" dirty="0" smtClean="0"/>
              <a:t>Lehreraus- und </a:t>
            </a:r>
            <a:r>
              <a:rPr lang="de-DE" baseline="0" dirty="0" err="1" smtClean="0"/>
              <a:t>weiterbildung</a:t>
            </a:r>
            <a:endParaRPr lang="de-DE" baseline="0" dirty="0" smtClean="0"/>
          </a:p>
          <a:p>
            <a:r>
              <a:rPr lang="de-DE" baseline="0" dirty="0" smtClean="0"/>
              <a:t>Quellen</a:t>
            </a:r>
          </a:p>
          <a:p>
            <a:r>
              <a:rPr lang="de-DE" baseline="0" dirty="0" smtClean="0"/>
              <a:t>zentrale Autoren/Theorien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0ACBD-AC66-B64E-91E3-A16366A7118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414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9980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8698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8698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9122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341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FC2D-1C4A-4352-91B3-3CAAB42DEFF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341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079" name="Rectangle 1031"/>
          <p:cNvSpPr>
            <a:spLocks noChangeArrowheads="1"/>
          </p:cNvSpPr>
          <p:nvPr userDrawn="1"/>
        </p:nvSpPr>
        <p:spPr bwMode="auto">
          <a:xfrm>
            <a:off x="-3175" y="6516688"/>
            <a:ext cx="9151938" cy="36036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1" name="Rectangle 1043"/>
          <p:cNvSpPr>
            <a:spLocks noChangeArrowheads="1"/>
          </p:cNvSpPr>
          <p:nvPr userDrawn="1"/>
        </p:nvSpPr>
        <p:spPr bwMode="auto">
          <a:xfrm>
            <a:off x="3124200" y="6524625"/>
            <a:ext cx="289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1000" dirty="0" smtClean="0">
                <a:latin typeface="Verdana" charset="0"/>
              </a:rPr>
              <a:t>Dr. Jana </a:t>
            </a:r>
            <a:r>
              <a:rPr lang="de-DE" sz="1000" dirty="0">
                <a:latin typeface="Verdana" charset="0"/>
              </a:rPr>
              <a:t>Groß </a:t>
            </a:r>
            <a:r>
              <a:rPr lang="de-DE" sz="1000" dirty="0" smtClean="0">
                <a:latin typeface="Verdana" charset="0"/>
              </a:rPr>
              <a:t>Ophoff &amp; Karin </a:t>
            </a:r>
            <a:r>
              <a:rPr lang="de-DE" sz="1000" dirty="0" err="1" smtClean="0">
                <a:latin typeface="Verdana" charset="0"/>
              </a:rPr>
              <a:t>Melloni</a:t>
            </a:r>
            <a:endParaRPr lang="de-DE" sz="1000" dirty="0">
              <a:latin typeface="Verdana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9187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52388"/>
            <a:ext cx="2125663" cy="6329362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2388"/>
            <a:ext cx="6229350" cy="6329362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0022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388"/>
            <a:ext cx="8435975" cy="855662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87450" y="1052513"/>
            <a:ext cx="3811588" cy="532923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1438" y="1052513"/>
            <a:ext cx="3813175" cy="532923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764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388"/>
            <a:ext cx="8435975" cy="855662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187450" y="1052513"/>
            <a:ext cx="7777163" cy="532923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8045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985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6332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450" y="1052513"/>
            <a:ext cx="3811588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1438" y="1052513"/>
            <a:ext cx="381317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9742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7013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9011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553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24420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21004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388"/>
            <a:ext cx="8435975" cy="855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052513"/>
            <a:ext cx="8497069" cy="53292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-7938" y="6524625"/>
            <a:ext cx="9151938" cy="36036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524625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000" dirty="0">
              <a:latin typeface="Verdana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483768" y="6524625"/>
            <a:ext cx="468052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de-DE" sz="1000" dirty="0">
              <a:latin typeface="Verdana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553200" y="6524625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fld id="{AEC137C8-5F1B-EC43-9576-9401D008FF49}" type="slidenum">
              <a:rPr lang="de-DE" sz="1000">
                <a:latin typeface="Verdana" charset="0"/>
              </a:rPr>
              <a:pPr algn="r"/>
              <a:t>‹Nr.›</a:t>
            </a:fld>
            <a:endParaRPr lang="de-DE" sz="1000">
              <a:latin typeface="Verdana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06363" y="0"/>
            <a:ext cx="144462" cy="6757988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-7938" y="0"/>
            <a:ext cx="250826" cy="6757988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charset="0"/>
          <a:ea typeface="ＭＳ Ｐゴシック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>
          <a:solidFill>
            <a:schemeClr val="tx1"/>
          </a:solidFill>
          <a:latin typeface="+mn-lt"/>
          <a:ea typeface="+mn-ea"/>
        </a:defRPr>
      </a:lvl2pPr>
      <a:lvl3pPr marL="801688" indent="-1730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165225" indent="-1841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527175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984375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441575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898775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355975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-bildung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3"/>
            <a:ext cx="9144000" cy="2043658"/>
          </a:xfrm>
        </p:spPr>
        <p:txBody>
          <a:bodyPr/>
          <a:lstStyle/>
          <a:p>
            <a:r>
              <a:rPr lang="de-DE" sz="3600" dirty="0"/>
              <a:t>Einführung in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datenbankgestützte </a:t>
            </a:r>
            <a:r>
              <a:rPr lang="de-DE" sz="3600" dirty="0"/>
              <a:t>Literaturrecherche</a:t>
            </a:r>
          </a:p>
        </p:txBody>
      </p:sp>
      <p:pic>
        <p:nvPicPr>
          <p:cNvPr id="3" name="Bild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733256"/>
            <a:ext cx="714375" cy="247650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07504" y="5949280"/>
            <a:ext cx="5328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altLang="ja-JP" sz="10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Einführung in datenbankgestützte Literaturrecherche von Jana Groß </a:t>
            </a:r>
            <a:r>
              <a:rPr lang="de-DE" altLang="ja-JP" sz="10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Ophoff</a:t>
            </a:r>
            <a:r>
              <a:rPr lang="de-DE" altLang="ja-JP" sz="10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und Karin </a:t>
            </a:r>
            <a:r>
              <a:rPr lang="de-DE" altLang="ja-JP" sz="10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Melloni</a:t>
            </a:r>
            <a:r>
              <a:rPr lang="de-DE" altLang="ja-JP" sz="10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ist lizenziert unter einer </a:t>
            </a:r>
            <a:r>
              <a:rPr lang="de-DE" altLang="ja-JP" sz="1000" dirty="0" smtClean="0">
                <a:latin typeface="Calibri" pitchFamily="34" charset="0"/>
                <a:ea typeface="MS Mincho" pitchFamily="49" charset="-128"/>
                <a:cs typeface="Times New Roman" pitchFamily="18" charset="0"/>
                <a:hlinkClick r:id="rId4"/>
              </a:rPr>
              <a:t>Creative </a:t>
            </a:r>
            <a:r>
              <a:rPr lang="de-DE" altLang="ja-JP" sz="10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  <a:hlinkClick r:id="rId4"/>
              </a:rPr>
              <a:t>Commons</a:t>
            </a:r>
            <a:r>
              <a:rPr lang="de-DE" altLang="ja-JP" sz="1000" dirty="0" smtClean="0">
                <a:latin typeface="Calibri" pitchFamily="34" charset="0"/>
                <a:ea typeface="MS Mincho" pitchFamily="49" charset="-128"/>
                <a:cs typeface="Times New Roman" pitchFamily="18" charset="0"/>
                <a:hlinkClick r:id="rId4"/>
              </a:rPr>
              <a:t> Namensnennung - Weitergabe unter gleichen Bedingungen 4.0 International Lizenz</a:t>
            </a:r>
            <a:endParaRPr lang="de-DE" altLang="ja-JP" sz="10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Fachspezifische Datenbank (BW): </a:t>
            </a:r>
            <a:br>
              <a:rPr lang="de-DE" dirty="0" smtClean="0"/>
            </a:br>
            <a:r>
              <a:rPr lang="de-DE" dirty="0" smtClean="0"/>
              <a:t>FIS Bildung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http://www.fis-bildung.de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smtClean="0"/>
              <a:t>Fachinformationssystem </a:t>
            </a:r>
            <a:r>
              <a:rPr lang="de-DE" dirty="0"/>
              <a:t>Bildung </a:t>
            </a:r>
          </a:p>
          <a:p>
            <a:r>
              <a:rPr lang="de-DE" dirty="0"/>
              <a:t>= Deutschsprachige fachbibliographische Datenbank für Pädagogik, Erziehungswissenschaft, Psychologie, sämtliche Fachdidaktiken </a:t>
            </a:r>
          </a:p>
          <a:p>
            <a:endParaRPr lang="de-DE" dirty="0"/>
          </a:p>
          <a:p>
            <a:r>
              <a:rPr lang="de-DE" dirty="0"/>
              <a:t>Berichtszeit: seit 1980</a:t>
            </a:r>
          </a:p>
          <a:p>
            <a:r>
              <a:rPr lang="de-DE" dirty="0"/>
              <a:t>Umfang: ca. 900.000 Titel</a:t>
            </a:r>
          </a:p>
          <a:p>
            <a:r>
              <a:rPr lang="de-DE" dirty="0"/>
              <a:t>Auswertung von ca. 430 Zeitschriften</a:t>
            </a:r>
          </a:p>
          <a:p>
            <a:r>
              <a:rPr lang="de-DE" dirty="0" err="1"/>
              <a:t>Aktualisierug</a:t>
            </a:r>
            <a:r>
              <a:rPr lang="de-DE" dirty="0"/>
              <a:t>: </a:t>
            </a:r>
            <a:r>
              <a:rPr lang="de-DE" dirty="0" smtClean="0"/>
              <a:t>vierteljährlich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008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Fachspezifische Datenbank (BW): </a:t>
            </a:r>
            <a:br>
              <a:rPr lang="de-DE" dirty="0"/>
            </a:br>
            <a:r>
              <a:rPr lang="de-DE" dirty="0"/>
              <a:t>FIS Bildung</a:t>
            </a:r>
          </a:p>
        </p:txBody>
      </p:sp>
      <p:pic>
        <p:nvPicPr>
          <p:cNvPr id="6" name="Inhaltsplatzhalter 5" descr="Bildschirmfoto 2018-03-21 um 15.15.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9" r="-4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783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dirty="0"/>
              <a:t>Fachspezifische Datenbank (BW): </a:t>
            </a:r>
            <a:br>
              <a:rPr lang="de-DE" dirty="0"/>
            </a:br>
            <a:r>
              <a:rPr lang="de-DE" dirty="0"/>
              <a:t>FIS Bildung</a:t>
            </a:r>
            <a:endParaRPr lang="de-D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8984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1027567"/>
              </p:ext>
            </p:extLst>
          </p:nvPr>
        </p:nvGraphicFramePr>
        <p:xfrm>
          <a:off x="468313" y="1052513"/>
          <a:ext cx="8496299" cy="3960812"/>
        </p:xfrm>
        <a:graphic>
          <a:graphicData uri="http://schemas.openxmlformats.org/drawingml/2006/table">
            <a:tbl>
              <a:tblPr/>
              <a:tblGrid>
                <a:gridCol w="4239113"/>
                <a:gridCol w="4257186"/>
              </a:tblGrid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4641" marR="94641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4641" marR="94641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94641" marR="94641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de-DE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94641" marR="94641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5040313" y="3516313"/>
            <a:ext cx="4140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2600" dirty="0"/>
              <a:t>  </a:t>
            </a:r>
            <a:r>
              <a:rPr lang="de-DE" altLang="de-DE" sz="2600" dirty="0" smtClean="0"/>
              <a:t>Stichworte</a:t>
            </a:r>
            <a:endParaRPr lang="de-DE" altLang="de-DE" sz="2600" dirty="0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900113" y="3948113"/>
            <a:ext cx="21605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2600"/>
              <a:t>   Sachtitel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1023938" y="2205038"/>
            <a:ext cx="35480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800" b="1" dirty="0">
                <a:solidFill>
                  <a:srgbClr val="333399"/>
                </a:solidFill>
              </a:rPr>
              <a:t>Suche nach bereits </a:t>
            </a:r>
          </a:p>
          <a:p>
            <a:pPr algn="ctr" eaLnBrk="1" hangingPunct="1"/>
            <a:r>
              <a:rPr lang="de-DE" altLang="de-DE" sz="2800" b="1" dirty="0">
                <a:solidFill>
                  <a:srgbClr val="333399"/>
                </a:solidFill>
              </a:rPr>
              <a:t>bekannten Titeln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5292725" y="2205038"/>
            <a:ext cx="3332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800" b="1" dirty="0">
                <a:solidFill>
                  <a:srgbClr val="333399"/>
                </a:solidFill>
              </a:rPr>
              <a:t>Themenbezogene</a:t>
            </a:r>
          </a:p>
          <a:p>
            <a:pPr algn="ctr" eaLnBrk="1" hangingPunct="1"/>
            <a:r>
              <a:rPr lang="de-DE" altLang="de-DE" sz="2800" b="1" dirty="0">
                <a:solidFill>
                  <a:srgbClr val="333399"/>
                </a:solidFill>
              </a:rPr>
              <a:t>Literaturrecherche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5076826" y="4736757"/>
            <a:ext cx="39243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2600" dirty="0"/>
              <a:t>  </a:t>
            </a:r>
            <a:r>
              <a:rPr lang="de-DE" altLang="de-DE" sz="2600" dirty="0" smtClean="0"/>
              <a:t>Schlagworte</a:t>
            </a:r>
            <a:endParaRPr lang="de-DE" altLang="de-DE" sz="2600" dirty="0"/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900113" y="3444875"/>
            <a:ext cx="1511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2600"/>
              <a:t>    Autor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5292080" y="3948162"/>
            <a:ext cx="4140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600" dirty="0" smtClean="0"/>
              <a:t>(</a:t>
            </a:r>
            <a:r>
              <a:rPr lang="de-DE" altLang="de-DE" sz="2600" dirty="0" err="1"/>
              <a:t>Trunkierung</a:t>
            </a:r>
            <a:r>
              <a:rPr lang="de-DE" altLang="de-DE" sz="2600" dirty="0"/>
              <a:t>)</a:t>
            </a:r>
          </a:p>
        </p:txBody>
      </p:sp>
      <p:pic>
        <p:nvPicPr>
          <p:cNvPr id="2" name="Bild 1" descr="Bildschirmfoto 2018-03-21 um 15.1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2206" y="3212976"/>
            <a:ext cx="638629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9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2" grpId="0"/>
      <p:bldP spid="38951" grpId="0"/>
      <p:bldP spid="38948" grpId="0"/>
      <p:bldP spid="38949" grpId="0"/>
      <p:bldP spid="38954" grpId="0"/>
      <p:bldP spid="3895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dirty="0"/>
              <a:t>Fachspezifische Datenbank (BW): </a:t>
            </a:r>
            <a:br>
              <a:rPr lang="de-DE" dirty="0"/>
            </a:br>
            <a:r>
              <a:rPr lang="de-DE" dirty="0"/>
              <a:t>FIS Bildung</a:t>
            </a:r>
            <a:endParaRPr lang="de-D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8984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2674571"/>
              </p:ext>
            </p:extLst>
          </p:nvPr>
        </p:nvGraphicFramePr>
        <p:xfrm>
          <a:off x="468313" y="1052513"/>
          <a:ext cx="8496299" cy="3960812"/>
        </p:xfrm>
        <a:graphic>
          <a:graphicData uri="http://schemas.openxmlformats.org/drawingml/2006/table">
            <a:tbl>
              <a:tblPr/>
              <a:tblGrid>
                <a:gridCol w="4239113"/>
                <a:gridCol w="4257186"/>
              </a:tblGrid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4641" marR="94641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4641" marR="94641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94641" marR="94641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de-DE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94641" marR="94641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5076056" y="3140968"/>
            <a:ext cx="4140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2600" dirty="0"/>
              <a:t>  </a:t>
            </a:r>
            <a:r>
              <a:rPr lang="de-DE" altLang="de-DE" sz="2600" dirty="0" smtClean="0"/>
              <a:t>Stichworte</a:t>
            </a:r>
            <a:endParaRPr lang="de-DE" altLang="de-DE" sz="2600" dirty="0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900113" y="3948113"/>
            <a:ext cx="21605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2600"/>
              <a:t>   Sachtitel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1023938" y="2205038"/>
            <a:ext cx="35480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800" b="1" dirty="0">
                <a:solidFill>
                  <a:srgbClr val="333399"/>
                </a:solidFill>
              </a:rPr>
              <a:t>Suche nach bereits </a:t>
            </a:r>
          </a:p>
          <a:p>
            <a:pPr algn="ctr" eaLnBrk="1" hangingPunct="1"/>
            <a:r>
              <a:rPr lang="de-DE" altLang="de-DE" sz="2800" b="1" dirty="0">
                <a:solidFill>
                  <a:srgbClr val="333399"/>
                </a:solidFill>
              </a:rPr>
              <a:t>bekannten Titeln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5292725" y="2205038"/>
            <a:ext cx="3332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800" b="1" dirty="0">
                <a:solidFill>
                  <a:srgbClr val="333399"/>
                </a:solidFill>
              </a:rPr>
              <a:t>Themenbezogene</a:t>
            </a:r>
          </a:p>
          <a:p>
            <a:pPr algn="ctr" eaLnBrk="1" hangingPunct="1"/>
            <a:r>
              <a:rPr lang="de-DE" altLang="de-DE" sz="2800" b="1" dirty="0">
                <a:solidFill>
                  <a:srgbClr val="333399"/>
                </a:solidFill>
              </a:rPr>
              <a:t>Literaturrecherche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5112569" y="4061767"/>
            <a:ext cx="39243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2600" dirty="0"/>
              <a:t>  </a:t>
            </a:r>
            <a:r>
              <a:rPr lang="de-DE" altLang="de-DE" sz="2600" dirty="0" smtClean="0"/>
              <a:t>Schlagworte </a:t>
            </a:r>
            <a:br>
              <a:rPr lang="de-DE" altLang="de-DE" sz="2600" dirty="0" smtClean="0"/>
            </a:br>
            <a:r>
              <a:rPr lang="de-DE" altLang="de-DE" sz="2600" dirty="0" smtClean="0"/>
              <a:t>  (systematisch, normiert)</a:t>
            </a:r>
            <a:endParaRPr lang="de-DE" altLang="de-DE" sz="2600" dirty="0"/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900113" y="3444875"/>
            <a:ext cx="1511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2600"/>
              <a:t>    Autor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5327823" y="3572817"/>
            <a:ext cx="4140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600" dirty="0" smtClean="0"/>
              <a:t>(</a:t>
            </a:r>
            <a:r>
              <a:rPr lang="de-DE" altLang="de-DE" sz="2600" dirty="0" err="1"/>
              <a:t>Trunkierung</a:t>
            </a:r>
            <a:r>
              <a:rPr lang="de-DE" altLang="de-DE" sz="2600" dirty="0"/>
              <a:t>)</a:t>
            </a:r>
          </a:p>
        </p:txBody>
      </p:sp>
      <p:pic>
        <p:nvPicPr>
          <p:cNvPr id="3" name="Bild 2" descr="Bildschirmfoto 2018-03-21 um 15.21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8" y="3480812"/>
            <a:ext cx="4964950" cy="21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7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2" grpId="0"/>
      <p:bldP spid="38951" grpId="0"/>
      <p:bldP spid="38948" grpId="0"/>
      <p:bldP spid="38949" grpId="0"/>
      <p:bldP spid="38954" grpId="0"/>
      <p:bldP spid="3895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de-DE" dirty="0" smtClean="0"/>
              <a:t>Stichwortsuche: </a:t>
            </a:r>
            <a:r>
              <a:rPr lang="de-DE" dirty="0" err="1" smtClean="0"/>
              <a:t>Trunkierung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(in FIS Bildung: Freitext)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988840"/>
            <a:ext cx="8497069" cy="439291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de-DE" altLang="de-DE" b="1" dirty="0" smtClean="0">
                <a:solidFill>
                  <a:srgbClr val="0000FF"/>
                </a:solidFill>
              </a:rPr>
              <a:t>Klassen*</a:t>
            </a:r>
          </a:p>
          <a:p>
            <a:pPr eaLnBrk="1" hangingPunct="1">
              <a:buFontTx/>
              <a:buNone/>
            </a:pPr>
            <a:endParaRPr lang="de-DE" altLang="de-DE" sz="7200" b="1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de-DE" altLang="de-DE" sz="7200" b="1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b="1" dirty="0" smtClean="0">
                <a:solidFill>
                  <a:srgbClr val="0000FF"/>
                </a:solidFill>
              </a:rPr>
              <a:t>*</a:t>
            </a:r>
            <a:r>
              <a:rPr lang="de-DE" altLang="de-DE" b="1" dirty="0" err="1" smtClean="0">
                <a:solidFill>
                  <a:srgbClr val="0000FF"/>
                </a:solidFill>
              </a:rPr>
              <a:t>klassen</a:t>
            </a:r>
            <a:endParaRPr lang="de-DE" altLang="de-DE" b="1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1000" b="1" dirty="0" smtClean="0">
                <a:solidFill>
                  <a:srgbClr val="0000FF"/>
                </a:solidFill>
              </a:rPr>
              <a:t>     (können nicht alle Datenbanken)</a:t>
            </a:r>
          </a:p>
        </p:txBody>
      </p:sp>
      <p:sp>
        <p:nvSpPr>
          <p:cNvPr id="7173" name="Textfeld 1"/>
          <p:cNvSpPr txBox="1">
            <a:spLocks noChangeArrowheads="1"/>
          </p:cNvSpPr>
          <p:nvPr/>
        </p:nvSpPr>
        <p:spPr bwMode="auto">
          <a:xfrm>
            <a:off x="4974718" y="1556792"/>
            <a:ext cx="35253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 smtClean="0">
                <a:solidFill>
                  <a:srgbClr val="0000FF"/>
                </a:solidFill>
              </a:rPr>
              <a:t>Klassen </a:t>
            </a:r>
            <a:r>
              <a:rPr lang="de-DE" altLang="de-DE" sz="2400" dirty="0" smtClean="0"/>
              <a:t>(führen)</a:t>
            </a:r>
          </a:p>
          <a:p>
            <a:pPr eaLnBrk="1" hangingPunct="1"/>
            <a:r>
              <a:rPr lang="de-DE" altLang="de-DE" sz="2400" dirty="0" smtClean="0">
                <a:solidFill>
                  <a:srgbClr val="0000FF"/>
                </a:solidFill>
              </a:rPr>
              <a:t>Klassen</a:t>
            </a:r>
            <a:r>
              <a:rPr lang="de-DE" altLang="de-DE" sz="2400" dirty="0" smtClean="0"/>
              <a:t>führung</a:t>
            </a:r>
            <a:endParaRPr lang="de-DE" altLang="de-DE" sz="2400" dirty="0"/>
          </a:p>
          <a:p>
            <a:pPr eaLnBrk="1" hangingPunct="1"/>
            <a:r>
              <a:rPr lang="de-DE" altLang="de-DE" sz="2400" dirty="0" smtClean="0">
                <a:solidFill>
                  <a:srgbClr val="0000FF"/>
                </a:solidFill>
              </a:rPr>
              <a:t>Klassen</a:t>
            </a:r>
            <a:r>
              <a:rPr lang="de-DE" altLang="de-DE" sz="2400" dirty="0" smtClean="0"/>
              <a:t>management</a:t>
            </a:r>
          </a:p>
          <a:p>
            <a:pPr eaLnBrk="1" hangingPunct="1"/>
            <a:r>
              <a:rPr lang="de-DE" altLang="de-DE" sz="2400" dirty="0">
                <a:solidFill>
                  <a:srgbClr val="0000FF"/>
                </a:solidFill>
              </a:rPr>
              <a:t>k</a:t>
            </a:r>
            <a:r>
              <a:rPr lang="de-DE" altLang="de-DE" sz="2400" dirty="0" smtClean="0">
                <a:solidFill>
                  <a:srgbClr val="0000FF"/>
                </a:solidFill>
              </a:rPr>
              <a:t>lassen</a:t>
            </a:r>
            <a:r>
              <a:rPr lang="de-DE" sz="2400" dirty="0" smtClean="0"/>
              <a:t>führungsrelevant</a:t>
            </a:r>
            <a:endParaRPr lang="de-DE" altLang="de-DE" sz="2400" dirty="0" smtClean="0"/>
          </a:p>
        </p:txBody>
      </p:sp>
      <p:sp>
        <p:nvSpPr>
          <p:cNvPr id="7174" name="Textfeld 6"/>
          <p:cNvSpPr txBox="1">
            <a:spLocks noChangeArrowheads="1"/>
          </p:cNvSpPr>
          <p:nvPr/>
        </p:nvSpPr>
        <p:spPr bwMode="auto">
          <a:xfrm>
            <a:off x="4961745" y="4379620"/>
            <a:ext cx="2137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 smtClean="0">
                <a:solidFill>
                  <a:srgbClr val="0000FF"/>
                </a:solidFill>
              </a:rPr>
              <a:t>Klassen</a:t>
            </a:r>
            <a:endParaRPr lang="de-DE" altLang="de-DE" sz="2400" dirty="0"/>
          </a:p>
          <a:p>
            <a:pPr eaLnBrk="1" hangingPunct="1"/>
            <a:r>
              <a:rPr lang="de-DE" altLang="de-DE" sz="2400" dirty="0" smtClean="0"/>
              <a:t>Schul</a:t>
            </a:r>
            <a:r>
              <a:rPr lang="de-DE" altLang="de-DE" sz="2400" dirty="0" smtClean="0">
                <a:solidFill>
                  <a:srgbClr val="0000FF"/>
                </a:solidFill>
              </a:rPr>
              <a:t>klassen</a:t>
            </a:r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Regel</a:t>
            </a:r>
            <a:r>
              <a:rPr lang="de-DE" altLang="de-DE" sz="2400" dirty="0" smtClean="0">
                <a:solidFill>
                  <a:srgbClr val="0000FF"/>
                </a:solidFill>
              </a:rPr>
              <a:t>klassen</a:t>
            </a:r>
          </a:p>
          <a:p>
            <a:pPr eaLnBrk="1" hangingPunct="1"/>
            <a:r>
              <a:rPr lang="de-DE" altLang="de-DE" sz="2400" dirty="0" smtClean="0"/>
              <a:t>Förder</a:t>
            </a:r>
            <a:r>
              <a:rPr lang="de-DE" altLang="de-DE" sz="2400" dirty="0" smtClean="0">
                <a:solidFill>
                  <a:srgbClr val="0000FF"/>
                </a:solidFill>
              </a:rPr>
              <a:t>klassen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3318534" y="2013859"/>
            <a:ext cx="1006475" cy="430212"/>
          </a:xfrm>
          <a:prstGeom prst="rightArrow">
            <a:avLst>
              <a:gd name="adj1" fmla="val 37088"/>
              <a:gd name="adj2" fmla="val 69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3275856" y="4949344"/>
            <a:ext cx="1008063" cy="430212"/>
          </a:xfrm>
          <a:prstGeom prst="rightArrow">
            <a:avLst>
              <a:gd name="adj1" fmla="val 37088"/>
              <a:gd name="adj2" fmla="val 69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5397" y="1052736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3200" b="1" dirty="0" smtClean="0"/>
              <a:t>Klassenführung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42624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FIS Bildung: Schlagwortsuche</a:t>
            </a:r>
            <a:endParaRPr lang="de-DE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de-DE" altLang="de-DE" sz="1800" dirty="0" smtClean="0"/>
              <a:t>	</a:t>
            </a:r>
            <a:endParaRPr lang="de-DE" altLang="de-DE" sz="4400" dirty="0" smtClean="0"/>
          </a:p>
          <a:p>
            <a:pPr>
              <a:buFontTx/>
              <a:buNone/>
            </a:pPr>
            <a:endParaRPr lang="de-DE" altLang="de-DE" sz="4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7" name="Foliennummernplatzhalter 3"/>
          <p:cNvSpPr txBox="1">
            <a:spLocks noGrp="1"/>
          </p:cNvSpPr>
          <p:nvPr/>
        </p:nvSpPr>
        <p:spPr bwMode="auto">
          <a:xfrm>
            <a:off x="7885113" y="6551613"/>
            <a:ext cx="11160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de-DE" altLang="de-DE" sz="1400" dirty="0">
              <a:solidFill>
                <a:schemeClr val="accent1"/>
              </a:solidFill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900113" y="2565400"/>
            <a:ext cx="7848600" cy="367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e-DE" altLang="de-DE" sz="2800" dirty="0" smtClean="0"/>
              <a:t>Schlagwörter:</a:t>
            </a:r>
          </a:p>
          <a:p>
            <a:pPr eaLnBrk="1" hangingPunct="1">
              <a:buFontTx/>
              <a:buChar char="-"/>
            </a:pPr>
            <a:r>
              <a:rPr lang="de-DE" altLang="de-DE" sz="2800" dirty="0" smtClean="0"/>
              <a:t>vorgegebene </a:t>
            </a:r>
            <a:r>
              <a:rPr lang="de-DE" altLang="de-DE" sz="2800" dirty="0"/>
              <a:t>/ </a:t>
            </a:r>
            <a:r>
              <a:rPr lang="de-DE" altLang="de-DE" sz="2800" b="1" dirty="0"/>
              <a:t>normierte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>Begriffe</a:t>
            </a:r>
          </a:p>
          <a:p>
            <a:pPr eaLnBrk="1" hangingPunct="1">
              <a:buFontTx/>
              <a:buChar char="-"/>
            </a:pPr>
            <a:r>
              <a:rPr lang="de-DE" altLang="de-DE" sz="2800" dirty="0" smtClean="0"/>
              <a:t>im </a:t>
            </a:r>
            <a:r>
              <a:rPr lang="de-DE" altLang="de-DE" sz="2800" b="1" dirty="0"/>
              <a:t>Register</a:t>
            </a:r>
            <a:r>
              <a:rPr lang="de-DE" altLang="de-DE" sz="2800" dirty="0"/>
              <a:t> der Datenbank abrufbar</a:t>
            </a:r>
          </a:p>
          <a:p>
            <a:pPr eaLnBrk="1" hangingPunct="1">
              <a:buFontTx/>
              <a:buChar char="-"/>
            </a:pPr>
            <a:endParaRPr lang="de-DE" altLang="de-DE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29044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Bildschirmfoto 2018-03-21 um 15.17.2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7256" b="-27256"/>
          <a:stretch>
            <a:fillRect/>
          </a:stretch>
        </p:blipFill>
        <p:spPr>
          <a:xfrm>
            <a:off x="467544" y="1052091"/>
            <a:ext cx="8497069" cy="5329237"/>
          </a:xfrm>
        </p:spPr>
      </p:pic>
      <p:sp>
        <p:nvSpPr>
          <p:cNvPr id="3" name="Ellipse 2"/>
          <p:cNvSpPr/>
          <p:nvPr/>
        </p:nvSpPr>
        <p:spPr>
          <a:xfrm>
            <a:off x="942444" y="3025670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FIS Bildung: Schlagwortsuche</a:t>
            </a:r>
            <a:endParaRPr lang="de-DE" dirty="0"/>
          </a:p>
        </p:txBody>
      </p:sp>
      <p:sp>
        <p:nvSpPr>
          <p:cNvPr id="10" name="Ellipse 2"/>
          <p:cNvSpPr/>
          <p:nvPr/>
        </p:nvSpPr>
        <p:spPr>
          <a:xfrm>
            <a:off x="7308304" y="3068960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27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Bildschirmfoto 2018-03-21 um 15.17.2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7256" b="-27256"/>
          <a:stretch>
            <a:fillRect/>
          </a:stretch>
        </p:blipFill>
        <p:spPr>
          <a:xfrm>
            <a:off x="467544" y="1052091"/>
            <a:ext cx="8497069" cy="532923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FIS Bildung: Schlagwortsuche</a:t>
            </a:r>
            <a:endParaRPr lang="de-DE" dirty="0"/>
          </a:p>
        </p:txBody>
      </p:sp>
      <p:sp>
        <p:nvSpPr>
          <p:cNvPr id="10" name="Ellipse 2"/>
          <p:cNvSpPr/>
          <p:nvPr/>
        </p:nvSpPr>
        <p:spPr>
          <a:xfrm>
            <a:off x="7308304" y="3068960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Bild 3" descr="Bildschirmfoto 2018-03-21 um 15.25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356992"/>
            <a:ext cx="3233935" cy="29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8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FIS Bildung: Schlagwortsuche </a:t>
            </a:r>
          </a:p>
        </p:txBody>
      </p:sp>
      <p:pic>
        <p:nvPicPr>
          <p:cNvPr id="6" name="Inhaltsplatzhalter 5" descr="Bildschirmfoto 2018-03-21 um 15.31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001" r="-6001"/>
          <a:stretch>
            <a:fillRect/>
          </a:stretch>
        </p:blipFill>
        <p:spPr/>
      </p:pic>
      <p:sp>
        <p:nvSpPr>
          <p:cNvPr id="4" name="Ellipse 3"/>
          <p:cNvSpPr/>
          <p:nvPr/>
        </p:nvSpPr>
        <p:spPr>
          <a:xfrm>
            <a:off x="1259632" y="2996952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6660232" y="3573016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876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73" t="55443" r="15487" b="9526"/>
          <a:stretch/>
        </p:blipFill>
        <p:spPr bwMode="auto">
          <a:xfrm>
            <a:off x="6372200" y="1054299"/>
            <a:ext cx="2232248" cy="234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Boolesche Operatoren: „und“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 A </a:t>
            </a:r>
            <a:r>
              <a:rPr lang="de-DE" dirty="0" smtClean="0"/>
              <a:t>und B</a:t>
            </a:r>
            <a:r>
              <a:rPr lang="de-DE" dirty="0"/>
              <a:t>“</a:t>
            </a:r>
          </a:p>
          <a:p>
            <a:endParaRPr lang="de-DE" dirty="0"/>
          </a:p>
          <a:p>
            <a:r>
              <a:rPr lang="de-DE" dirty="0"/>
              <a:t>in jedem gesuchten Titel muss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/>
              <a:t>Suchbegriff A </a:t>
            </a:r>
          </a:p>
          <a:p>
            <a:r>
              <a:rPr lang="de-DE" dirty="0"/>
              <a:t>und zugleich</a:t>
            </a:r>
          </a:p>
          <a:p>
            <a:pPr marL="342900" indent="-342900">
              <a:buFont typeface="Wingdings" charset="0"/>
              <a:buChar char="à"/>
            </a:pPr>
            <a:r>
              <a:rPr lang="de-DE" dirty="0"/>
              <a:t>Suchbegriff B </a:t>
            </a:r>
          </a:p>
          <a:p>
            <a:r>
              <a:rPr lang="de-DE" dirty="0"/>
              <a:t>enthalten sein:</a:t>
            </a:r>
          </a:p>
          <a:p>
            <a:r>
              <a:rPr lang="de-DE" dirty="0"/>
              <a:t>z.B. </a:t>
            </a:r>
            <a:r>
              <a:rPr lang="de-DE" dirty="0" smtClean="0"/>
              <a:t>„Unterrichtsqualität“ </a:t>
            </a:r>
            <a:r>
              <a:rPr lang="de-DE" dirty="0"/>
              <a:t>UND </a:t>
            </a:r>
            <a:r>
              <a:rPr lang="de-DE" dirty="0" smtClean="0"/>
              <a:t>„</a:t>
            </a:r>
            <a:r>
              <a:rPr lang="de-DE" dirty="0" err="1" smtClean="0"/>
              <a:t>Grundschul</a:t>
            </a:r>
            <a:r>
              <a:rPr lang="de-DE" dirty="0" smtClean="0"/>
              <a:t>*“</a:t>
            </a:r>
            <a:endParaRPr lang="de-DE" dirty="0"/>
          </a:p>
          <a:p>
            <a:endParaRPr lang="de-DE" dirty="0"/>
          </a:p>
          <a:p>
            <a:r>
              <a:rPr lang="de-DE" dirty="0">
                <a:sym typeface="Wingdings"/>
              </a:rPr>
              <a:t> Ergebnismenge wird eingeschränkt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967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Recherche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Bitte präsentieren Sie im Plenum Ihre Rechercheergebnisse </a:t>
            </a:r>
            <a:br>
              <a:rPr lang="de-DE" dirty="0" smtClean="0"/>
            </a:br>
            <a:r>
              <a:rPr lang="de-DE" dirty="0" smtClean="0"/>
              <a:t>(ca. 5 Minuten):</a:t>
            </a:r>
          </a:p>
          <a:p>
            <a:pPr lvl="1"/>
            <a:r>
              <a:rPr lang="de-DE" dirty="0" smtClean="0"/>
              <a:t>Stand des Wissens? Gibt es Lücken?</a:t>
            </a:r>
          </a:p>
          <a:p>
            <a:pPr lvl="1"/>
            <a:r>
              <a:rPr lang="de-DE" dirty="0" smtClean="0"/>
              <a:t>Wo haben Sie recherchiert?</a:t>
            </a:r>
          </a:p>
          <a:p>
            <a:pPr lvl="1"/>
            <a:r>
              <a:rPr lang="de-DE" dirty="0" smtClean="0"/>
              <a:t>Welche Quellen haben Sie genutzt?</a:t>
            </a:r>
          </a:p>
          <a:p>
            <a:endParaRPr lang="de-DE" dirty="0" smtClean="0"/>
          </a:p>
          <a:p>
            <a:r>
              <a:rPr lang="de-DE" dirty="0" smtClean="0"/>
              <a:t>Diskussion:</a:t>
            </a:r>
          </a:p>
          <a:p>
            <a:pPr lvl="1"/>
            <a:r>
              <a:rPr lang="de-DE" dirty="0" smtClean="0"/>
              <a:t>Wo bestanden Schwierigkeiten?</a:t>
            </a:r>
          </a:p>
          <a:p>
            <a:pPr lvl="1"/>
            <a:r>
              <a:rPr lang="de-DE" dirty="0" smtClean="0"/>
              <a:t>Wie kann die Qualität/Passung der gefundenen Literatur beurteilt werden?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118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idx="1"/>
          </p:nvPr>
        </p:nvSpPr>
        <p:spPr>
          <a:xfrm>
            <a:off x="467544" y="1052513"/>
            <a:ext cx="8497069" cy="5329237"/>
          </a:xfrm>
        </p:spPr>
        <p:txBody>
          <a:bodyPr/>
          <a:lstStyle/>
          <a:p>
            <a:r>
              <a:rPr lang="de-DE" dirty="0" smtClean="0"/>
              <a:t>„ A oder B“</a:t>
            </a:r>
          </a:p>
          <a:p>
            <a:endParaRPr lang="de-DE" dirty="0"/>
          </a:p>
          <a:p>
            <a:r>
              <a:rPr lang="de-DE" dirty="0" smtClean="0"/>
              <a:t>in jedem gesuchten Titel muss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Suchbegriff A </a:t>
            </a:r>
          </a:p>
          <a:p>
            <a:r>
              <a:rPr lang="de-DE" dirty="0" smtClean="0"/>
              <a:t>oder </a:t>
            </a:r>
          </a:p>
          <a:p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Suchbegriff B </a:t>
            </a:r>
          </a:p>
          <a:p>
            <a:r>
              <a:rPr lang="de-DE" dirty="0" smtClean="0"/>
              <a:t>oder </a:t>
            </a:r>
          </a:p>
          <a:p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beide Suchbegriffe enthalten sein:</a:t>
            </a:r>
          </a:p>
          <a:p>
            <a:r>
              <a:rPr lang="de-DE" dirty="0" smtClean="0"/>
              <a:t>z.B. „Unterrichtsqualität“ ODER „Unterrichtsstörung“</a:t>
            </a:r>
          </a:p>
          <a:p>
            <a:endParaRPr lang="de-DE" dirty="0"/>
          </a:p>
          <a:p>
            <a:r>
              <a:rPr lang="de-DE" dirty="0" smtClean="0">
                <a:sym typeface="Wingdings"/>
              </a:rPr>
              <a:t> Ergebnismenge wird ausgeweitet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36" t="53629" r="16946" b="9629"/>
          <a:stretch/>
        </p:blipFill>
        <p:spPr bwMode="auto">
          <a:xfrm>
            <a:off x="6372200" y="1052736"/>
            <a:ext cx="2306030" cy="244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Boolesche Operatoren: „oder“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14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68" t="56083" r="15639" b="9649"/>
          <a:stretch/>
        </p:blipFill>
        <p:spPr bwMode="auto">
          <a:xfrm>
            <a:off x="6199337" y="1070377"/>
            <a:ext cx="2602047" cy="228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Boolesche Operatoren: „und nicht“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 A und nicht B“</a:t>
            </a:r>
          </a:p>
          <a:p>
            <a:endParaRPr lang="de-DE" dirty="0"/>
          </a:p>
          <a:p>
            <a:r>
              <a:rPr lang="de-DE" dirty="0" smtClean="0"/>
              <a:t>in jedem gesuchten Titel muss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Suchbegriff A </a:t>
            </a:r>
          </a:p>
          <a:p>
            <a:r>
              <a:rPr lang="de-DE" dirty="0" smtClean="0"/>
              <a:t>aber nicht</a:t>
            </a:r>
          </a:p>
          <a:p>
            <a:pPr marL="342900" indent="-342900">
              <a:buFont typeface="Wingdings" charset="0"/>
              <a:buChar char="à"/>
            </a:pPr>
            <a:r>
              <a:rPr lang="de-DE" dirty="0" smtClean="0"/>
              <a:t>Suchbegriff B </a:t>
            </a:r>
          </a:p>
          <a:p>
            <a:r>
              <a:rPr lang="de-DE" dirty="0" smtClean="0"/>
              <a:t>enthalten sein:</a:t>
            </a:r>
          </a:p>
          <a:p>
            <a:r>
              <a:rPr lang="de-DE" dirty="0" smtClean="0"/>
              <a:t>z.B. „Unterrichtsqualität“ UND NICHT „</a:t>
            </a:r>
            <a:r>
              <a:rPr lang="de-DE" dirty="0" err="1" smtClean="0"/>
              <a:t>disziplin</a:t>
            </a:r>
            <a:r>
              <a:rPr lang="de-DE" dirty="0" smtClean="0"/>
              <a:t>*“</a:t>
            </a:r>
          </a:p>
          <a:p>
            <a:endParaRPr lang="de-DE" dirty="0"/>
          </a:p>
          <a:p>
            <a:r>
              <a:rPr lang="de-DE" dirty="0" smtClean="0">
                <a:sym typeface="Wingdings"/>
              </a:rPr>
              <a:t> Ergebnismenge des Suchbegriffs A wird eingeschränkt.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473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Multidisziplinäre Datenbank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Academic Search Premier</a:t>
            </a:r>
          </a:p>
        </p:txBody>
      </p:sp>
      <p:pic>
        <p:nvPicPr>
          <p:cNvPr id="5" name="Inhaltsplatzhalter 4" descr="Bildschirmfoto 2017-10-24 um 18.37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0" b="3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851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Multidisziplinäre Datenbank:</a:t>
            </a:r>
            <a:br>
              <a:rPr lang="de-DE" dirty="0"/>
            </a:br>
            <a:r>
              <a:rPr lang="de-DE" dirty="0"/>
              <a:t>Academic Search Premier</a:t>
            </a:r>
          </a:p>
        </p:txBody>
      </p:sp>
      <p:pic>
        <p:nvPicPr>
          <p:cNvPr id="4" name="Inhaltsplatzhalter 3" descr="Bildschirmfoto 2017-10-24 um 18.38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" r="1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72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Multidisziplinäre Datenbank:</a:t>
            </a:r>
            <a:br>
              <a:rPr lang="de-DE" dirty="0"/>
            </a:br>
            <a:r>
              <a:rPr lang="de-DE" dirty="0"/>
              <a:t>Academic Search Premier</a:t>
            </a:r>
          </a:p>
        </p:txBody>
      </p:sp>
      <p:pic>
        <p:nvPicPr>
          <p:cNvPr id="5" name="Inhaltsplatzhalter 4" descr="Bildschirmfoto 2017-10-24 um 18.39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8" r="7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9334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Spezialsuchmaschine: Google Scholar</a:t>
            </a:r>
            <a:br>
              <a:rPr lang="de-DE" dirty="0"/>
            </a:br>
            <a:r>
              <a:rPr lang="de-DE" sz="2400" dirty="0"/>
              <a:t>https://</a:t>
            </a:r>
            <a:r>
              <a:rPr lang="de-DE" sz="2400" dirty="0" err="1"/>
              <a:t>scholar.google.de</a:t>
            </a:r>
            <a:r>
              <a:rPr lang="de-DE" sz="2400" dirty="0"/>
              <a:t>/</a:t>
            </a:r>
            <a:endParaRPr lang="de-DE" dirty="0"/>
          </a:p>
        </p:txBody>
      </p:sp>
      <p:pic>
        <p:nvPicPr>
          <p:cNvPr id="8" name="Inhaltsplatzhalter 7" descr="Bildschirmfoto 2017-10-24 um 18.32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52" r="-2052"/>
          <a:stretch>
            <a:fillRect/>
          </a:stretch>
        </p:blipFill>
        <p:spPr>
          <a:xfrm>
            <a:off x="468313" y="1052513"/>
            <a:ext cx="8496300" cy="5329237"/>
          </a:xfrm>
        </p:spPr>
      </p:pic>
    </p:spTree>
    <p:extLst>
      <p:ext uri="{BB962C8B-B14F-4D97-AF65-F5344CB8AC3E}">
        <p14:creationId xmlns:p14="http://schemas.microsoft.com/office/powerpoint/2010/main" xmlns="" val="17137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Spezialsuchmaschine: Google </a:t>
            </a:r>
            <a:r>
              <a:rPr lang="de-DE" dirty="0"/>
              <a:t>Scholar</a:t>
            </a:r>
            <a:br>
              <a:rPr lang="de-DE" dirty="0"/>
            </a:br>
            <a:r>
              <a:rPr lang="de-DE" sz="2400" dirty="0"/>
              <a:t>https://</a:t>
            </a:r>
            <a:r>
              <a:rPr lang="de-DE" sz="2400" dirty="0" err="1"/>
              <a:t>scholar.google.de</a:t>
            </a:r>
            <a:r>
              <a:rPr lang="de-DE" sz="2400" dirty="0"/>
              <a:t>/</a:t>
            </a:r>
            <a:endParaRPr lang="de-DE" dirty="0"/>
          </a:p>
        </p:txBody>
      </p:sp>
      <p:pic>
        <p:nvPicPr>
          <p:cNvPr id="4" name="Inhaltsplatzhalter 3" descr="Bildschirmfoto 2017-10-24 um 18.33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80" b="11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543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Shibboleth</a:t>
            </a:r>
            <a:r>
              <a:rPr lang="de-DE" dirty="0"/>
              <a:t>: Beispiel </a:t>
            </a:r>
            <a:r>
              <a:rPr lang="de-DE" dirty="0" err="1"/>
              <a:t>SpringerLink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/>
              <a:t>https://</a:t>
            </a:r>
            <a:r>
              <a:rPr lang="de-DE" sz="2400" dirty="0" err="1"/>
              <a:t>link.springer.com</a:t>
            </a:r>
            <a:r>
              <a:rPr lang="de-DE" sz="2400" dirty="0"/>
              <a:t>/</a:t>
            </a:r>
            <a:endParaRPr lang="de-DE" dirty="0"/>
          </a:p>
        </p:txBody>
      </p:sp>
      <p:pic>
        <p:nvPicPr>
          <p:cNvPr id="4" name="Inhaltsplatzhalter 3" descr="Bildschirmfoto 2017-10-26 um 07.51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1" r="5161"/>
          <a:stretch>
            <a:fillRect/>
          </a:stretch>
        </p:blipFill>
        <p:spPr>
          <a:xfrm>
            <a:off x="467545" y="1052514"/>
            <a:ext cx="6336704" cy="3974288"/>
          </a:xfrm>
        </p:spPr>
      </p:pic>
      <p:sp>
        <p:nvSpPr>
          <p:cNvPr id="5" name="Ellipse 3"/>
          <p:cNvSpPr/>
          <p:nvPr/>
        </p:nvSpPr>
        <p:spPr>
          <a:xfrm>
            <a:off x="4211960" y="1268760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5" descr="Bildschirmfoto 2017-10-26 um 07.53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189407"/>
            <a:ext cx="4572000" cy="2335937"/>
          </a:xfrm>
          <a:prstGeom prst="rect">
            <a:avLst/>
          </a:prstGeom>
        </p:spPr>
      </p:pic>
      <p:sp>
        <p:nvSpPr>
          <p:cNvPr id="7" name="Ellipse 3"/>
          <p:cNvSpPr/>
          <p:nvPr/>
        </p:nvSpPr>
        <p:spPr>
          <a:xfrm>
            <a:off x="5436096" y="5805264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106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Bildschirmfoto 2017-10-26 um 07.55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81" b="5981"/>
          <a:stretch>
            <a:fillRect/>
          </a:stretch>
        </p:blipFill>
        <p:spPr>
          <a:xfrm>
            <a:off x="467545" y="1052513"/>
            <a:ext cx="5396490" cy="338459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Shibboleth</a:t>
            </a:r>
            <a:r>
              <a:rPr lang="de-DE" dirty="0" smtClean="0"/>
              <a:t>: Beispiel </a:t>
            </a:r>
            <a:r>
              <a:rPr lang="de-DE" dirty="0" err="1" smtClean="0"/>
              <a:t>SpringerLink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/>
              <a:t>https://</a:t>
            </a:r>
            <a:r>
              <a:rPr lang="de-DE" sz="2400" dirty="0" err="1"/>
              <a:t>link.springer.com</a:t>
            </a:r>
            <a:r>
              <a:rPr lang="de-DE" sz="2400" dirty="0"/>
              <a:t>/</a:t>
            </a:r>
            <a:endParaRPr lang="de-DE" dirty="0"/>
          </a:p>
        </p:txBody>
      </p:sp>
      <p:pic>
        <p:nvPicPr>
          <p:cNvPr id="9" name="Bild 8" descr="Bildschirmfoto 2017-10-26 um 07.5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9499" y="3573016"/>
            <a:ext cx="3794989" cy="28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3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ildschirmfoto 2018-03-21 um 15.49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37" b="4837"/>
          <a:stretch>
            <a:fillRect/>
          </a:stretch>
        </p:blipFill>
        <p:spPr>
          <a:xfrm>
            <a:off x="467544" y="836712"/>
            <a:ext cx="8497069" cy="532923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Clearing House TU </a:t>
            </a:r>
            <a:r>
              <a:rPr lang="de-DE" dirty="0"/>
              <a:t>München:</a:t>
            </a:r>
            <a:br>
              <a:rPr lang="de-DE" dirty="0"/>
            </a:br>
            <a:r>
              <a:rPr lang="de-DE" sz="2400" dirty="0"/>
              <a:t>https://</a:t>
            </a:r>
            <a:r>
              <a:rPr lang="de-DE" sz="2400" dirty="0" err="1"/>
              <a:t>www.clearinghouse.edu.tum.de</a:t>
            </a:r>
            <a:r>
              <a:rPr lang="de-DE" sz="2400" dirty="0"/>
              <a:t>/</a:t>
            </a:r>
            <a:endParaRPr lang="de-DE" dirty="0"/>
          </a:p>
        </p:txBody>
      </p:sp>
      <p:pic>
        <p:nvPicPr>
          <p:cNvPr id="6" name="Bild 5" descr="Bildschirmfoto 2018-03-21 um 15.52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3392" y="2564904"/>
            <a:ext cx="2248765" cy="4293096"/>
          </a:xfrm>
          <a:prstGeom prst="rect">
            <a:avLst/>
          </a:prstGeom>
        </p:spPr>
      </p:pic>
      <p:sp>
        <p:nvSpPr>
          <p:cNvPr id="9" name="Ellipse 2"/>
          <p:cNvSpPr/>
          <p:nvPr/>
        </p:nvSpPr>
        <p:spPr>
          <a:xfrm>
            <a:off x="6987948" y="4319556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740352" y="4221088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Hier finden Sie eine Übersicht über die vom Projektteam ausgewählten Themen.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8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Fehler bei der Literaturrecherche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Falsche Erwartungen zum Titel einer Quelle</a:t>
            </a:r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Suche am falschen Ort</a:t>
            </a:r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Nicht oder ungenügendes Einbeziehen von Suchergebnissen</a:t>
            </a:r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Internet = Internet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r>
              <a:rPr lang="de-DE" sz="1200" dirty="0" smtClean="0"/>
              <a:t>(</a:t>
            </a:r>
            <a:r>
              <a:rPr lang="de-DE" sz="1200" dirty="0" err="1" smtClean="0"/>
              <a:t>Aeppli</a:t>
            </a:r>
            <a:r>
              <a:rPr lang="de-DE" sz="1200" dirty="0" smtClean="0"/>
              <a:t> et al, 2016, Kapitel 4)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344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Clearing House TU </a:t>
            </a:r>
            <a:r>
              <a:rPr lang="de-DE" dirty="0"/>
              <a:t>München:</a:t>
            </a:r>
            <a:br>
              <a:rPr lang="de-DE" dirty="0"/>
            </a:br>
            <a:r>
              <a:rPr lang="de-DE" sz="2400" dirty="0"/>
              <a:t>https://</a:t>
            </a:r>
            <a:r>
              <a:rPr lang="de-DE" sz="2400" dirty="0" err="1"/>
              <a:t>www.clearinghouse.edu.tum.de</a:t>
            </a:r>
            <a:r>
              <a:rPr lang="de-DE" sz="2400" dirty="0" smtClean="0"/>
              <a:t>/</a:t>
            </a:r>
            <a:endParaRPr lang="de-DE" dirty="0"/>
          </a:p>
        </p:txBody>
      </p:sp>
      <p:pic>
        <p:nvPicPr>
          <p:cNvPr id="5" name="Inhaltsplatzhalter 4" descr="Bildschirmfoto 2018-03-21 um 15.53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62" r="-5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003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Vorgehen bei der Literaturrecherche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Definition der Fragestellung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Auswahl der Suchbegriffe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Auswahl der Datenbanken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Eingrenzung der Suche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Erarbeitung der Suchstrategie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Sichtung der gefunden Literatur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Beschaffung der Literatur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(Literaturverwaltung, z.B. </a:t>
            </a:r>
            <a:r>
              <a:rPr lang="de-DE" dirty="0" err="1" smtClean="0"/>
              <a:t>Citavi</a:t>
            </a:r>
            <a:r>
              <a:rPr lang="de-DE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Literatur verarbeiten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r>
              <a:rPr lang="de-DE" sz="1200" dirty="0"/>
              <a:t>(</a:t>
            </a:r>
            <a:r>
              <a:rPr lang="de-DE" sz="1200" dirty="0" err="1"/>
              <a:t>Aeppli</a:t>
            </a:r>
            <a:r>
              <a:rPr lang="de-DE" sz="1200" dirty="0"/>
              <a:t> et al, 2016, Kapitel 4)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33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Literaturrecherche: Kleine </a:t>
            </a:r>
            <a:r>
              <a:rPr lang="de-DE" dirty="0"/>
              <a:t>Medienkunde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Tx/>
              <a:buNone/>
            </a:pPr>
            <a:r>
              <a:rPr lang="de-DE" altLang="de-DE" b="1" kern="1200" dirty="0">
                <a:latin typeface="+mj-lt"/>
                <a:ea typeface="ＭＳ Ｐゴシック" charset="0"/>
              </a:rPr>
              <a:t>selbstständige</a:t>
            </a:r>
            <a:r>
              <a:rPr lang="de-DE" altLang="de-DE" b="1" dirty="0" smtClean="0">
                <a:latin typeface="+mj-lt"/>
              </a:rPr>
              <a:t> </a:t>
            </a:r>
            <a:r>
              <a:rPr lang="de-DE" altLang="de-DE" b="1" kern="1200" dirty="0" smtClean="0">
                <a:latin typeface="+mj-lt"/>
                <a:ea typeface="ＭＳ Ｐゴシック" charset="0"/>
              </a:rPr>
              <a:t>Literatur</a:t>
            </a:r>
          </a:p>
          <a:p>
            <a:pPr marL="457200" indent="-457200" eaLnBrk="1" hangingPunct="1">
              <a:buClr>
                <a:srgbClr val="0000FF"/>
              </a:buClr>
              <a:buFont typeface="Arial"/>
              <a:buChar char="•"/>
            </a:pPr>
            <a:r>
              <a:rPr lang="de-DE" altLang="de-DE" sz="1800" dirty="0">
                <a:latin typeface="+mj-lt"/>
              </a:rPr>
              <a:t>Monographien</a:t>
            </a:r>
            <a:r>
              <a:rPr lang="de-DE" altLang="de-DE" dirty="0">
                <a:latin typeface="+mj-lt"/>
              </a:rPr>
              <a:t>, auch </a:t>
            </a:r>
            <a:r>
              <a:rPr lang="de-DE" altLang="de-DE" dirty="0" smtClean="0">
                <a:latin typeface="+mj-lt"/>
              </a:rPr>
              <a:t>Sammelwerke</a:t>
            </a:r>
            <a:endParaRPr lang="de-DE" altLang="de-DE" b="1" kern="1200" dirty="0">
              <a:latin typeface="+mj-lt"/>
              <a:ea typeface="ＭＳ Ｐゴシック" charset="0"/>
            </a:endParaRPr>
          </a:p>
          <a:p>
            <a:pPr eaLnBrk="1" hangingPunct="1">
              <a:buClr>
                <a:srgbClr val="0000FF"/>
              </a:buClr>
              <a:buFontTx/>
              <a:buNone/>
            </a:pPr>
            <a:r>
              <a:rPr lang="de-DE" altLang="de-DE" b="1" kern="1200" dirty="0" smtClean="0">
                <a:latin typeface="+mj-lt"/>
                <a:ea typeface="ＭＳ Ｐゴシック" charset="0"/>
              </a:rPr>
              <a:t>unselbstständige</a:t>
            </a:r>
            <a:r>
              <a:rPr lang="de-DE" altLang="de-DE" b="1" dirty="0" smtClean="0">
                <a:latin typeface="+mj-lt"/>
              </a:rPr>
              <a:t> </a:t>
            </a:r>
            <a:r>
              <a:rPr lang="de-DE" altLang="de-DE" b="1" kern="1200" dirty="0">
                <a:latin typeface="+mj-lt"/>
                <a:ea typeface="ＭＳ Ｐゴシック" charset="0"/>
              </a:rPr>
              <a:t>Literatur</a:t>
            </a:r>
          </a:p>
          <a:p>
            <a:pPr marL="457200" indent="-457200" eaLnBrk="1" hangingPunct="1">
              <a:buClr>
                <a:srgbClr val="0000FF"/>
              </a:buClr>
              <a:buFont typeface="Arial"/>
              <a:buChar char="•"/>
            </a:pPr>
            <a:r>
              <a:rPr lang="de-DE" altLang="de-DE" sz="1800" dirty="0" smtClean="0">
                <a:latin typeface="+mj-lt"/>
              </a:rPr>
              <a:t>einzelne Beiträge aus Sammelwerken</a:t>
            </a:r>
          </a:p>
          <a:p>
            <a:pPr marL="457200" indent="-457200" eaLnBrk="1" hangingPunct="1">
              <a:buClr>
                <a:srgbClr val="0000FF"/>
              </a:buClr>
              <a:buFont typeface="Arial"/>
              <a:buChar char="•"/>
            </a:pPr>
            <a:r>
              <a:rPr lang="de-DE" altLang="de-DE" sz="1800" kern="1200" dirty="0" smtClean="0">
                <a:latin typeface="+mj-lt"/>
                <a:ea typeface="ＭＳ Ｐゴシック" charset="0"/>
              </a:rPr>
              <a:t>Zeitschriftenaufsätze</a:t>
            </a:r>
            <a:endParaRPr lang="de-DE" altLang="de-DE" sz="3200" b="1" kern="1200" dirty="0" smtClean="0">
              <a:latin typeface="+mj-lt"/>
              <a:ea typeface="ＭＳ Ｐゴシック" charset="0"/>
            </a:endParaRPr>
          </a:p>
          <a:p>
            <a:pPr marL="457200" indent="-457200" eaLnBrk="1" hangingPunct="1">
              <a:buClr>
                <a:srgbClr val="0000FF"/>
              </a:buClr>
              <a:buFont typeface="Arial"/>
              <a:buChar char="•"/>
            </a:pPr>
            <a:endParaRPr lang="de-DE" altLang="de-DE" sz="3200" b="1" kern="1200" dirty="0">
              <a:latin typeface="+mj-lt"/>
              <a:ea typeface="ＭＳ Ｐゴシック" charset="0"/>
            </a:endParaRPr>
          </a:p>
          <a:p>
            <a:pPr eaLnBrk="1" hangingPunct="1">
              <a:buClr>
                <a:srgbClr val="0000FF"/>
              </a:buClr>
            </a:pPr>
            <a:r>
              <a:rPr lang="de-DE" altLang="de-DE" b="1" kern="1200" dirty="0" smtClean="0">
                <a:latin typeface="+mj-lt"/>
                <a:ea typeface="ＭＳ Ｐゴシック" charset="0"/>
              </a:rPr>
              <a:t>…oder </a:t>
            </a:r>
            <a:r>
              <a:rPr lang="de-DE" altLang="de-DE" sz="1200" kern="1200" dirty="0" smtClean="0">
                <a:latin typeface="+mj-lt"/>
                <a:ea typeface="ＭＳ Ｐゴシック" charset="0"/>
              </a:rPr>
              <a:t>(</a:t>
            </a:r>
            <a:r>
              <a:rPr lang="de-DE" altLang="de-DE" sz="1200" kern="1200" dirty="0" err="1" smtClean="0">
                <a:latin typeface="+mj-lt"/>
                <a:ea typeface="ＭＳ Ｐゴシック" charset="0"/>
              </a:rPr>
              <a:t>Aeppli</a:t>
            </a:r>
            <a:r>
              <a:rPr lang="de-DE" altLang="de-DE" sz="1200" kern="1200" dirty="0" smtClean="0">
                <a:latin typeface="+mj-lt"/>
                <a:ea typeface="ＭＳ Ｐゴシック" charset="0"/>
              </a:rPr>
              <a:t> et al., 2016, Kapitel 6)</a:t>
            </a:r>
          </a:p>
          <a:p>
            <a:pPr marL="457200" indent="-457200">
              <a:buClr>
                <a:srgbClr val="0000FF"/>
              </a:buClr>
              <a:buFont typeface="Arial"/>
              <a:buChar char="•"/>
            </a:pPr>
            <a:r>
              <a:rPr lang="de-DE" altLang="de-DE" sz="1800" dirty="0" smtClean="0">
                <a:latin typeface="+mj-lt"/>
              </a:rPr>
              <a:t>Primärliteratur</a:t>
            </a:r>
            <a:br>
              <a:rPr lang="de-DE" altLang="de-DE" sz="1800" dirty="0" smtClean="0">
                <a:latin typeface="+mj-lt"/>
              </a:rPr>
            </a:br>
            <a:r>
              <a:rPr lang="de-DE" altLang="de-DE" sz="1800" dirty="0">
                <a:sym typeface="Wingdings"/>
              </a:rPr>
              <a:t> Peer Review</a:t>
            </a:r>
            <a:endParaRPr lang="de-DE" altLang="de-DE" sz="1800" dirty="0"/>
          </a:p>
          <a:p>
            <a:pPr marL="457200" indent="-457200">
              <a:buClr>
                <a:srgbClr val="0000FF"/>
              </a:buClr>
              <a:buFont typeface="Arial"/>
              <a:buChar char="•"/>
            </a:pPr>
            <a:r>
              <a:rPr lang="de-DE" altLang="de-DE" sz="1800" dirty="0" smtClean="0">
                <a:latin typeface="+mj-lt"/>
              </a:rPr>
              <a:t>Sekundärliteratur</a:t>
            </a:r>
          </a:p>
        </p:txBody>
      </p:sp>
      <p:sp>
        <p:nvSpPr>
          <p:cNvPr id="8" name="Foliennummernplatzhalter 3"/>
          <p:cNvSpPr txBox="1">
            <a:spLocks noGrp="1"/>
          </p:cNvSpPr>
          <p:nvPr/>
        </p:nvSpPr>
        <p:spPr bwMode="auto">
          <a:xfrm>
            <a:off x="7885113" y="6551613"/>
            <a:ext cx="11160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8CD5FF-4DF5-4CA4-9713-FF073B8596A6}" type="slidenum">
              <a:rPr lang="de-DE" altLang="de-DE" sz="1400">
                <a:solidFill>
                  <a:schemeClr val="accent1"/>
                </a:solidFill>
              </a:rPr>
              <a:pPr algn="r" eaLnBrk="1" hangingPunct="1"/>
              <a:t>5</a:t>
            </a:fld>
            <a:endParaRPr lang="de-DE" altLang="de-DE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00113" y="9810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4400" dirty="0">
                <a:solidFill>
                  <a:schemeClr val="tx2"/>
                </a:solidFill>
              </a:rPr>
              <a:t>Literatursuche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87450" y="2205038"/>
            <a:ext cx="403262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3200" b="1" dirty="0" smtClean="0">
                <a:solidFill>
                  <a:srgbClr val="0000FF"/>
                </a:solidFill>
              </a:rPr>
              <a:t>PH-Katalog plus:</a:t>
            </a:r>
            <a:endParaRPr lang="de-DE" altLang="de-DE" sz="3200" b="1" dirty="0">
              <a:solidFill>
                <a:srgbClr val="0000FF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187450" y="4364335"/>
            <a:ext cx="32400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de-DE" sz="3200" b="1" dirty="0">
                <a:solidFill>
                  <a:srgbClr val="0000FF"/>
                </a:solidFill>
              </a:rPr>
              <a:t>Datenbanken: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58888" y="4854104"/>
            <a:ext cx="4783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- selbstständige </a:t>
            </a:r>
            <a:r>
              <a:rPr lang="de-DE" altLang="de-DE" sz="2800" dirty="0"/>
              <a:t>Literatur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258888" y="5282044"/>
            <a:ext cx="4525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- unselbstständige </a:t>
            </a:r>
            <a:r>
              <a:rPr lang="de-DE" altLang="de-DE" sz="2800" dirty="0"/>
              <a:t>Literatur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258888" y="5714092"/>
            <a:ext cx="5567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- standortunabhängiger </a:t>
            </a:r>
            <a:r>
              <a:rPr lang="de-DE" altLang="de-DE" sz="2800" dirty="0"/>
              <a:t>Nachweis</a:t>
            </a:r>
          </a:p>
        </p:txBody>
      </p:sp>
      <p:sp>
        <p:nvSpPr>
          <p:cNvPr id="10" name="Foliennummernplatzhalter 3"/>
          <p:cNvSpPr txBox="1">
            <a:spLocks noGrp="1"/>
          </p:cNvSpPr>
          <p:nvPr/>
        </p:nvSpPr>
        <p:spPr bwMode="auto">
          <a:xfrm>
            <a:off x="7885113" y="6551613"/>
            <a:ext cx="11160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8CD5FF-4DF5-4CA4-9713-FF073B8596A6}" type="slidenum">
              <a:rPr lang="de-DE" altLang="de-DE" sz="1400">
                <a:solidFill>
                  <a:schemeClr val="accent1"/>
                </a:solidFill>
              </a:rPr>
              <a:pPr algn="r" eaLnBrk="1" hangingPunct="1"/>
              <a:t>6</a:t>
            </a:fld>
            <a:endParaRPr lang="de-DE" altLang="de-DE" sz="1400" dirty="0">
              <a:solidFill>
                <a:schemeClr val="accent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1913" y="2852738"/>
            <a:ext cx="741655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i="1" dirty="0" smtClean="0"/>
              <a:t>„Bücher und mehr“</a:t>
            </a:r>
            <a:endParaRPr lang="de-DE" altLang="de-DE" sz="2800" dirty="0"/>
          </a:p>
          <a:p>
            <a:pPr eaLnBrk="1" hangingPunct="1"/>
            <a:r>
              <a:rPr lang="de-DE" altLang="de-DE" sz="2800" dirty="0" smtClean="0"/>
              <a:t>- selbstständige Literatur</a:t>
            </a:r>
            <a:endParaRPr lang="de-DE" altLang="de-DE" sz="2800" dirty="0"/>
          </a:p>
          <a:p>
            <a:pPr eaLnBrk="1" hangingPunct="1"/>
            <a:r>
              <a:rPr lang="de-DE" altLang="de-DE" sz="2800" dirty="0" smtClean="0"/>
              <a:t>- in der PH </a:t>
            </a:r>
            <a:r>
              <a:rPr lang="de-DE" altLang="de-DE" sz="2800" dirty="0" err="1" smtClean="0"/>
              <a:t>Bib</a:t>
            </a:r>
            <a:r>
              <a:rPr lang="de-DE" altLang="de-DE" sz="2800" dirty="0" smtClean="0"/>
              <a:t> vorhanden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14725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8" grpId="0"/>
      <p:bldP spid="718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8-03-21 um 15.0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31900"/>
            <a:ext cx="8748464" cy="4199263"/>
          </a:xfrm>
          <a:prstGeom prst="rect">
            <a:avLst/>
          </a:prstGeom>
        </p:spPr>
      </p:pic>
      <p:sp>
        <p:nvSpPr>
          <p:cNvPr id="5" name="Ellipse 2"/>
          <p:cNvSpPr/>
          <p:nvPr/>
        </p:nvSpPr>
        <p:spPr>
          <a:xfrm>
            <a:off x="251520" y="4005064"/>
            <a:ext cx="13681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PH-Katalog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226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PH-Katalog plus</a:t>
            </a:r>
            <a:endParaRPr lang="de-DE" dirty="0"/>
          </a:p>
        </p:txBody>
      </p:sp>
      <p:pic>
        <p:nvPicPr>
          <p:cNvPr id="8" name="Inhaltsplatzhalter 7" descr="Bildschirmfoto 2018-03-21 um 15.10.2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543" r="-15543"/>
          <a:stretch>
            <a:fillRect/>
          </a:stretch>
        </p:blipFill>
        <p:spPr>
          <a:xfrm>
            <a:off x="468313" y="1052513"/>
            <a:ext cx="8496300" cy="5329237"/>
          </a:xfrm>
        </p:spPr>
      </p:pic>
    </p:spTree>
    <p:extLst>
      <p:ext uri="{BB962C8B-B14F-4D97-AF65-F5344CB8AC3E}">
        <p14:creationId xmlns:p14="http://schemas.microsoft.com/office/powerpoint/2010/main" xmlns="" val="40125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Bildschirmfoto 2018-03-21 um 15.11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3" r="-3973"/>
          <a:stretch>
            <a:fillRect/>
          </a:stretch>
        </p:blipFill>
        <p:spPr/>
      </p:pic>
      <p:sp>
        <p:nvSpPr>
          <p:cNvPr id="4" name="Ellipse 3"/>
          <p:cNvSpPr/>
          <p:nvPr/>
        </p:nvSpPr>
        <p:spPr>
          <a:xfrm>
            <a:off x="1187624" y="5575283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41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Standard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Bildschirmpräsentation (4:3)</PresentationFormat>
  <Paragraphs>183</Paragraphs>
  <Slides>30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Standarddesign</vt:lpstr>
      <vt:lpstr>Einführung in  datenbankgestützte Literaturrecherche</vt:lpstr>
      <vt:lpstr>Recherche</vt:lpstr>
      <vt:lpstr>Typische Fehler bei der Literaturrecherche</vt:lpstr>
      <vt:lpstr>Vorgehen bei der Literaturrecherche</vt:lpstr>
      <vt:lpstr>Literaturrecherche: Kleine Medienkunde</vt:lpstr>
      <vt:lpstr>Folie 6</vt:lpstr>
      <vt:lpstr>PH-Katalog plus</vt:lpstr>
      <vt:lpstr>PH-Katalog plus</vt:lpstr>
      <vt:lpstr>Datenbanken</vt:lpstr>
      <vt:lpstr>Fachspezifische Datenbank (BW):  FIS Bildung</vt:lpstr>
      <vt:lpstr>Fachspezifische Datenbank (BW):  FIS Bildung</vt:lpstr>
      <vt:lpstr>Fachspezifische Datenbank (BW):  FIS Bildung</vt:lpstr>
      <vt:lpstr>Fachspezifische Datenbank (BW):  FIS Bildung</vt:lpstr>
      <vt:lpstr>Stichwortsuche: Trunkierung (in FIS Bildung: Freitext)</vt:lpstr>
      <vt:lpstr>FIS Bildung: Schlagwortsuche</vt:lpstr>
      <vt:lpstr>FIS Bildung: Schlagwortsuche</vt:lpstr>
      <vt:lpstr>FIS Bildung: Schlagwortsuche</vt:lpstr>
      <vt:lpstr>FIS Bildung: Schlagwortsuche </vt:lpstr>
      <vt:lpstr>Boolesche Operatoren: „und“</vt:lpstr>
      <vt:lpstr>Boolesche Operatoren: „oder“</vt:lpstr>
      <vt:lpstr>Boolesche Operatoren: „und nicht“</vt:lpstr>
      <vt:lpstr>Multidisziplinäre Datenbank: Academic Search Premier</vt:lpstr>
      <vt:lpstr>Multidisziplinäre Datenbank: Academic Search Premier</vt:lpstr>
      <vt:lpstr>Multidisziplinäre Datenbank: Academic Search Premier</vt:lpstr>
      <vt:lpstr>Spezialsuchmaschine: Google Scholar https://scholar.google.de/</vt:lpstr>
      <vt:lpstr>Spezialsuchmaschine: Google Scholar https://scholar.google.de/</vt:lpstr>
      <vt:lpstr>Shibboleth: Beispiel SpringerLink https://link.springer.com/</vt:lpstr>
      <vt:lpstr>Shibboleth: Beispiel SpringerLink https://link.springer.com/</vt:lpstr>
      <vt:lpstr>Clearing House TU München: https://www.clearinghouse.edu.tum.de/</vt:lpstr>
      <vt:lpstr>Clearing House TU München: https://www.clearinghouse.edu.tum.de/</vt:lpstr>
    </vt:vector>
  </TitlesOfParts>
  <Company>Freiburg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Jana Groß Ophoff</dc:creator>
  <cp:lastModifiedBy>Julia Reitinger</cp:lastModifiedBy>
  <cp:revision>194</cp:revision>
  <cp:lastPrinted>2018-04-10T08:15:07Z</cp:lastPrinted>
  <dcterms:created xsi:type="dcterms:W3CDTF">2011-05-25T10:56:39Z</dcterms:created>
  <dcterms:modified xsi:type="dcterms:W3CDTF">2019-07-04T17:46:31Z</dcterms:modified>
</cp:coreProperties>
</file>