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50"/>
  </p:notesMasterIdLst>
  <p:handoutMasterIdLst>
    <p:handoutMasterId r:id="rId51"/>
  </p:handoutMasterIdLst>
  <p:sldIdLst>
    <p:sldId id="256" r:id="rId3"/>
    <p:sldId id="417" r:id="rId4"/>
    <p:sldId id="425" r:id="rId5"/>
    <p:sldId id="378" r:id="rId6"/>
    <p:sldId id="427" r:id="rId7"/>
    <p:sldId id="433" r:id="rId8"/>
    <p:sldId id="414" r:id="rId9"/>
    <p:sldId id="416" r:id="rId10"/>
    <p:sldId id="362" r:id="rId11"/>
    <p:sldId id="429" r:id="rId12"/>
    <p:sldId id="364" r:id="rId13"/>
    <p:sldId id="379" r:id="rId14"/>
    <p:sldId id="380" r:id="rId15"/>
    <p:sldId id="382" r:id="rId16"/>
    <p:sldId id="383" r:id="rId17"/>
    <p:sldId id="381" r:id="rId18"/>
    <p:sldId id="385" r:id="rId19"/>
    <p:sldId id="386" r:id="rId20"/>
    <p:sldId id="435" r:id="rId21"/>
    <p:sldId id="388" r:id="rId22"/>
    <p:sldId id="415" r:id="rId23"/>
    <p:sldId id="384" r:id="rId24"/>
    <p:sldId id="389" r:id="rId25"/>
    <p:sldId id="405" r:id="rId26"/>
    <p:sldId id="391" r:id="rId27"/>
    <p:sldId id="392" r:id="rId28"/>
    <p:sldId id="393" r:id="rId29"/>
    <p:sldId id="394" r:id="rId30"/>
    <p:sldId id="395" r:id="rId31"/>
    <p:sldId id="396" r:id="rId32"/>
    <p:sldId id="397" r:id="rId33"/>
    <p:sldId id="398" r:id="rId34"/>
    <p:sldId id="400" r:id="rId35"/>
    <p:sldId id="401" r:id="rId36"/>
    <p:sldId id="402" r:id="rId37"/>
    <p:sldId id="403" r:id="rId38"/>
    <p:sldId id="404" r:id="rId39"/>
    <p:sldId id="406" r:id="rId40"/>
    <p:sldId id="431" r:id="rId41"/>
    <p:sldId id="408" r:id="rId42"/>
    <p:sldId id="409" r:id="rId43"/>
    <p:sldId id="410" r:id="rId44"/>
    <p:sldId id="411" r:id="rId45"/>
    <p:sldId id="432" r:id="rId46"/>
    <p:sldId id="421" r:id="rId47"/>
    <p:sldId id="422" r:id="rId48"/>
    <p:sldId id="423" r:id="rId49"/>
  </p:sldIdLst>
  <p:sldSz cx="9144000" cy="6858000" type="screen4x3"/>
  <p:notesSz cx="7102475" cy="10231438"/>
  <p:defaultTextStyle>
    <a:defPPr>
      <a:defRPr lang="de-DE"/>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01">
          <p15:clr>
            <a:srgbClr val="A4A3A4"/>
          </p15:clr>
        </p15:guide>
        <p15:guide id="3" orient="horz" pos="3223">
          <p15:clr>
            <a:srgbClr val="A4A3A4"/>
          </p15:clr>
        </p15:guide>
        <p15:guide id="4"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777"/>
    <a:srgbClr val="757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4"/>
    <p:restoredTop sz="84615" autoAdjust="0"/>
  </p:normalViewPr>
  <p:slideViewPr>
    <p:cSldViewPr>
      <p:cViewPr varScale="1">
        <p:scale>
          <a:sx n="94" d="100"/>
          <a:sy n="94" d="100"/>
        </p:scale>
        <p:origin x="217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424"/>
    </p:cViewPr>
  </p:sorterViewPr>
  <p:notesViewPr>
    <p:cSldViewPr>
      <p:cViewPr varScale="1">
        <p:scale>
          <a:sx n="76" d="100"/>
          <a:sy n="76" d="100"/>
        </p:scale>
        <p:origin x="-288" y="-102"/>
      </p:cViewPr>
      <p:guideLst>
        <p:guide orient="horz" pos="3120"/>
        <p:guide pos="2101"/>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A8FA8-F0F3-464F-B680-58A4783C4A1D}" type="doc">
      <dgm:prSet loTypeId="urn:microsoft.com/office/officeart/2005/8/layout/arrow3" loCatId="relationship" qsTypeId="urn:microsoft.com/office/officeart/2005/8/quickstyle/simple1" qsCatId="simple" csTypeId="urn:microsoft.com/office/officeart/2005/8/colors/accent4_1" csCatId="accent4" phldr="1"/>
      <dgm:spPr/>
      <dgm:t>
        <a:bodyPr/>
        <a:lstStyle/>
        <a:p>
          <a:endParaRPr lang="de-DE"/>
        </a:p>
      </dgm:t>
    </dgm:pt>
    <dgm:pt modelId="{1B25C575-4845-4EB0-9CAB-D4C3F758519F}">
      <dgm:prSet phldrT="[Text]" custT="1"/>
      <dgm:spPr/>
      <dgm:t>
        <a:bodyPr/>
        <a:lstStyle/>
        <a:p>
          <a:r>
            <a:rPr lang="de-DE" sz="3200" b="1"/>
            <a:t>Stichworte / keywords</a:t>
          </a:r>
        </a:p>
        <a:p>
          <a:r>
            <a:rPr lang="de-DE" sz="1600" b="1"/>
            <a:t>Enge</a:t>
          </a:r>
          <a:r>
            <a:rPr lang="de-DE" sz="1600"/>
            <a:t> Definition: kommt im Titel / Untertitel vor</a:t>
          </a:r>
        </a:p>
        <a:p>
          <a:r>
            <a:rPr lang="de-DE" sz="1600" b="1"/>
            <a:t>Weite</a:t>
          </a:r>
          <a:r>
            <a:rPr lang="de-DE" sz="1600"/>
            <a:t> Definition: kommt (irgendwo) im Katalog-/Datenbankeintrag vor</a:t>
          </a:r>
          <a:endParaRPr lang="de-DE" sz="1600" dirty="0"/>
        </a:p>
      </dgm:t>
    </dgm:pt>
    <dgm:pt modelId="{3E997A8E-64AA-4913-BBED-509B686B6796}" type="parTrans" cxnId="{7A1B0C52-4C45-4FCB-860D-2022872901BC}">
      <dgm:prSet/>
      <dgm:spPr/>
      <dgm:t>
        <a:bodyPr/>
        <a:lstStyle/>
        <a:p>
          <a:endParaRPr lang="de-DE"/>
        </a:p>
      </dgm:t>
    </dgm:pt>
    <dgm:pt modelId="{D0441AF4-6595-40E4-A811-BADC2A79B914}" type="sibTrans" cxnId="{7A1B0C52-4C45-4FCB-860D-2022872901BC}">
      <dgm:prSet/>
      <dgm:spPr/>
      <dgm:t>
        <a:bodyPr/>
        <a:lstStyle/>
        <a:p>
          <a:endParaRPr lang="de-DE"/>
        </a:p>
      </dgm:t>
    </dgm:pt>
    <dgm:pt modelId="{4436AE67-DD9E-4031-BBA9-4494B602D12C}">
      <dgm:prSet phldrT="[Text]" custT="1"/>
      <dgm:spPr/>
      <dgm:t>
        <a:bodyPr/>
        <a:lstStyle/>
        <a:p>
          <a:r>
            <a:rPr lang="de-DE" sz="3200" b="1" dirty="0"/>
            <a:t>Schlagworte / </a:t>
          </a:r>
          <a:r>
            <a:rPr lang="de-DE" sz="3200" b="1" dirty="0" err="1"/>
            <a:t>subject</a:t>
          </a:r>
          <a:r>
            <a:rPr lang="de-DE" sz="3200" b="1" dirty="0"/>
            <a:t> </a:t>
          </a:r>
          <a:r>
            <a:rPr lang="de-DE" sz="3200" b="1" dirty="0" err="1"/>
            <a:t>heading</a:t>
          </a:r>
          <a:endParaRPr lang="de-DE" sz="3200" b="1" dirty="0"/>
        </a:p>
        <a:p>
          <a:r>
            <a:rPr lang="de-DE" sz="2000" dirty="0"/>
            <a:t>Beschreibt den Inhalt des Werkes durch ein festgelegtes Vokabular</a:t>
          </a:r>
        </a:p>
      </dgm:t>
    </dgm:pt>
    <dgm:pt modelId="{F66D598C-4FE3-4E07-BE41-198F409A75EA}" type="parTrans" cxnId="{D60E3BEE-6096-4415-A377-5B30BE6626B8}">
      <dgm:prSet/>
      <dgm:spPr/>
      <dgm:t>
        <a:bodyPr/>
        <a:lstStyle/>
        <a:p>
          <a:endParaRPr lang="de-DE"/>
        </a:p>
      </dgm:t>
    </dgm:pt>
    <dgm:pt modelId="{2C0E5EBE-CFE6-4E6C-BDDF-BBD1F0400A18}" type="sibTrans" cxnId="{D60E3BEE-6096-4415-A377-5B30BE6626B8}">
      <dgm:prSet/>
      <dgm:spPr/>
      <dgm:t>
        <a:bodyPr/>
        <a:lstStyle/>
        <a:p>
          <a:endParaRPr lang="de-DE"/>
        </a:p>
      </dgm:t>
    </dgm:pt>
    <dgm:pt modelId="{44A0383D-26D4-41EC-9DF3-4E7D5475965A}" type="pres">
      <dgm:prSet presAssocID="{AA5A8FA8-F0F3-464F-B680-58A4783C4A1D}" presName="compositeShape" presStyleCnt="0">
        <dgm:presLayoutVars>
          <dgm:chMax val="2"/>
          <dgm:dir/>
          <dgm:resizeHandles val="exact"/>
        </dgm:presLayoutVars>
      </dgm:prSet>
      <dgm:spPr/>
      <dgm:t>
        <a:bodyPr/>
        <a:lstStyle/>
        <a:p>
          <a:endParaRPr lang="de-DE"/>
        </a:p>
      </dgm:t>
    </dgm:pt>
    <dgm:pt modelId="{05C4CDBB-DA47-4E62-8A74-47C2A4DD44D4}" type="pres">
      <dgm:prSet presAssocID="{AA5A8FA8-F0F3-464F-B680-58A4783C4A1D}" presName="divider" presStyleLbl="fgShp" presStyleIdx="0" presStyleCnt="1"/>
      <dgm:spPr/>
    </dgm:pt>
    <dgm:pt modelId="{F600CF8D-E02E-472F-85A0-337E67477022}" type="pres">
      <dgm:prSet presAssocID="{1B25C575-4845-4EB0-9CAB-D4C3F758519F}" presName="downArrow" presStyleLbl="node1" presStyleIdx="0" presStyleCnt="2"/>
      <dgm:spPr>
        <a:ln w="28575">
          <a:solidFill>
            <a:srgbClr val="92D050"/>
          </a:solidFill>
        </a:ln>
      </dgm:spPr>
    </dgm:pt>
    <dgm:pt modelId="{1CCF6FEC-190B-4A53-BF1C-1B73DA7A378C}" type="pres">
      <dgm:prSet presAssocID="{1B25C575-4845-4EB0-9CAB-D4C3F758519F}" presName="downArrowText" presStyleLbl="revTx" presStyleIdx="0" presStyleCnt="2" custScaleX="115214">
        <dgm:presLayoutVars>
          <dgm:bulletEnabled val="1"/>
        </dgm:presLayoutVars>
      </dgm:prSet>
      <dgm:spPr/>
      <dgm:t>
        <a:bodyPr/>
        <a:lstStyle/>
        <a:p>
          <a:endParaRPr lang="de-DE"/>
        </a:p>
      </dgm:t>
    </dgm:pt>
    <dgm:pt modelId="{765958FE-2501-4612-9EDF-772A0E54505D}" type="pres">
      <dgm:prSet presAssocID="{4436AE67-DD9E-4031-BBA9-4494B602D12C}" presName="upArrow" presStyleLbl="node1" presStyleIdx="1" presStyleCnt="2" custLinFactNeighborX="-1597" custLinFactNeighborY="267"/>
      <dgm:spPr>
        <a:ln w="28575">
          <a:solidFill>
            <a:srgbClr val="92D050"/>
          </a:solidFill>
        </a:ln>
      </dgm:spPr>
    </dgm:pt>
    <dgm:pt modelId="{649CA4EA-9DC3-4ADD-B166-894D09332412}" type="pres">
      <dgm:prSet presAssocID="{4436AE67-DD9E-4031-BBA9-4494B602D12C}" presName="upArrowText" presStyleLbl="revTx" presStyleIdx="1" presStyleCnt="2" custScaleX="142392">
        <dgm:presLayoutVars>
          <dgm:bulletEnabled val="1"/>
        </dgm:presLayoutVars>
      </dgm:prSet>
      <dgm:spPr/>
      <dgm:t>
        <a:bodyPr/>
        <a:lstStyle/>
        <a:p>
          <a:endParaRPr lang="de-DE"/>
        </a:p>
      </dgm:t>
    </dgm:pt>
  </dgm:ptLst>
  <dgm:cxnLst>
    <dgm:cxn modelId="{BFB4D35B-4486-4B6A-96BE-E16697442CD6}" type="presOf" srcId="{4436AE67-DD9E-4031-BBA9-4494B602D12C}" destId="{649CA4EA-9DC3-4ADD-B166-894D09332412}" srcOrd="0" destOrd="0" presId="urn:microsoft.com/office/officeart/2005/8/layout/arrow3"/>
    <dgm:cxn modelId="{D60E3BEE-6096-4415-A377-5B30BE6626B8}" srcId="{AA5A8FA8-F0F3-464F-B680-58A4783C4A1D}" destId="{4436AE67-DD9E-4031-BBA9-4494B602D12C}" srcOrd="1" destOrd="0" parTransId="{F66D598C-4FE3-4E07-BE41-198F409A75EA}" sibTransId="{2C0E5EBE-CFE6-4E6C-BDDF-BBD1F0400A18}"/>
    <dgm:cxn modelId="{CDE99750-0536-4CB7-ADC8-9FAE0CD1FD80}" type="presOf" srcId="{AA5A8FA8-F0F3-464F-B680-58A4783C4A1D}" destId="{44A0383D-26D4-41EC-9DF3-4E7D5475965A}" srcOrd="0" destOrd="0" presId="urn:microsoft.com/office/officeart/2005/8/layout/arrow3"/>
    <dgm:cxn modelId="{4803E416-7D5D-4377-ABD6-8A91A9667490}" type="presOf" srcId="{1B25C575-4845-4EB0-9CAB-D4C3F758519F}" destId="{1CCF6FEC-190B-4A53-BF1C-1B73DA7A378C}" srcOrd="0" destOrd="0" presId="urn:microsoft.com/office/officeart/2005/8/layout/arrow3"/>
    <dgm:cxn modelId="{7A1B0C52-4C45-4FCB-860D-2022872901BC}" srcId="{AA5A8FA8-F0F3-464F-B680-58A4783C4A1D}" destId="{1B25C575-4845-4EB0-9CAB-D4C3F758519F}" srcOrd="0" destOrd="0" parTransId="{3E997A8E-64AA-4913-BBED-509B686B6796}" sibTransId="{D0441AF4-6595-40E4-A811-BADC2A79B914}"/>
    <dgm:cxn modelId="{3EFAE433-C01E-464F-8F51-5EFE5FF3B8BF}" type="presParOf" srcId="{44A0383D-26D4-41EC-9DF3-4E7D5475965A}" destId="{05C4CDBB-DA47-4E62-8A74-47C2A4DD44D4}" srcOrd="0" destOrd="0" presId="urn:microsoft.com/office/officeart/2005/8/layout/arrow3"/>
    <dgm:cxn modelId="{ECE39520-5CD5-46D3-98C8-2CAF9F54EBD1}" type="presParOf" srcId="{44A0383D-26D4-41EC-9DF3-4E7D5475965A}" destId="{F600CF8D-E02E-472F-85A0-337E67477022}" srcOrd="1" destOrd="0" presId="urn:microsoft.com/office/officeart/2005/8/layout/arrow3"/>
    <dgm:cxn modelId="{38C5EC78-81D0-4E41-8B52-482891C1FC8C}" type="presParOf" srcId="{44A0383D-26D4-41EC-9DF3-4E7D5475965A}" destId="{1CCF6FEC-190B-4A53-BF1C-1B73DA7A378C}" srcOrd="2" destOrd="0" presId="urn:microsoft.com/office/officeart/2005/8/layout/arrow3"/>
    <dgm:cxn modelId="{D1C89300-C245-4D53-A35B-3A392A0B7C74}" type="presParOf" srcId="{44A0383D-26D4-41EC-9DF3-4E7D5475965A}" destId="{765958FE-2501-4612-9EDF-772A0E54505D}" srcOrd="3" destOrd="0" presId="urn:microsoft.com/office/officeart/2005/8/layout/arrow3"/>
    <dgm:cxn modelId="{4713DBF1-DC9D-472E-A908-15659349F738}" type="presParOf" srcId="{44A0383D-26D4-41EC-9DF3-4E7D5475965A}" destId="{649CA4EA-9DC3-4ADD-B166-894D0933241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54DCD-28EA-F449-AEEC-149D27AC8654}" type="doc">
      <dgm:prSet loTypeId="urn:microsoft.com/office/officeart/2005/8/layout/venn1" loCatId="" qsTypeId="urn:microsoft.com/office/officeart/2005/8/quickstyle/simple1" qsCatId="simple" csTypeId="urn:microsoft.com/office/officeart/2005/8/colors/colorful1#1" csCatId="colorful" phldr="1"/>
      <dgm:spPr/>
    </dgm:pt>
    <dgm:pt modelId="{E7680A56-5E4D-5E48-B0A0-7F8F6027B2DC}">
      <dgm:prSet phldrT="[Text]"/>
      <dgm:spPr>
        <a:solidFill>
          <a:srgbClr val="FFC000"/>
        </a:solidFill>
      </dgm:spPr>
      <dgm:t>
        <a:bodyPr/>
        <a:lstStyle/>
        <a:p>
          <a:r>
            <a:rPr lang="de-DE"/>
            <a:t>Vorschul-erziehung</a:t>
          </a:r>
        </a:p>
      </dgm:t>
    </dgm:pt>
    <dgm:pt modelId="{9AD23714-14AA-994B-A393-C1F6B56EDEFD}" type="parTrans" cxnId="{D446F870-1BA6-1C40-8F6A-4880F8DA9832}">
      <dgm:prSet/>
      <dgm:spPr/>
      <dgm:t>
        <a:bodyPr/>
        <a:lstStyle/>
        <a:p>
          <a:endParaRPr lang="de-DE"/>
        </a:p>
      </dgm:t>
    </dgm:pt>
    <dgm:pt modelId="{81BAF970-C376-6B48-A8DA-477D8975B20E}" type="sibTrans" cxnId="{D446F870-1BA6-1C40-8F6A-4880F8DA9832}">
      <dgm:prSet/>
      <dgm:spPr/>
      <dgm:t>
        <a:bodyPr/>
        <a:lstStyle/>
        <a:p>
          <a:endParaRPr lang="de-DE"/>
        </a:p>
      </dgm:t>
    </dgm:pt>
    <dgm:pt modelId="{3798B7AC-BF9A-E94D-A9B7-A996475A46F8}">
      <dgm:prSet phldrT="[Text]"/>
      <dgm:spPr/>
      <dgm:t>
        <a:bodyPr/>
        <a:lstStyle/>
        <a:p>
          <a:r>
            <a:rPr lang="de-DE"/>
            <a:t>Sesam-straße</a:t>
          </a:r>
        </a:p>
      </dgm:t>
    </dgm:pt>
    <dgm:pt modelId="{72918228-7D00-5F42-AAA1-B20D8B3851AB}" type="parTrans" cxnId="{660695A1-F366-C24D-91CA-736B49186870}">
      <dgm:prSet/>
      <dgm:spPr/>
      <dgm:t>
        <a:bodyPr/>
        <a:lstStyle/>
        <a:p>
          <a:endParaRPr lang="de-DE"/>
        </a:p>
      </dgm:t>
    </dgm:pt>
    <dgm:pt modelId="{896D81D9-5BD4-EC41-BCA6-0A88F713D893}" type="sibTrans" cxnId="{660695A1-F366-C24D-91CA-736B49186870}">
      <dgm:prSet/>
      <dgm:spPr/>
      <dgm:t>
        <a:bodyPr/>
        <a:lstStyle/>
        <a:p>
          <a:endParaRPr lang="de-DE"/>
        </a:p>
      </dgm:t>
    </dgm:pt>
    <dgm:pt modelId="{E3DBA675-D020-3341-8373-C0B1E5653BBC}" type="pres">
      <dgm:prSet presAssocID="{6D454DCD-28EA-F449-AEEC-149D27AC8654}" presName="compositeShape" presStyleCnt="0">
        <dgm:presLayoutVars>
          <dgm:chMax val="7"/>
          <dgm:dir/>
          <dgm:resizeHandles val="exact"/>
        </dgm:presLayoutVars>
      </dgm:prSet>
      <dgm:spPr/>
    </dgm:pt>
    <dgm:pt modelId="{480005E6-6A28-E84C-A112-ECD96F289F49}" type="pres">
      <dgm:prSet presAssocID="{E7680A56-5E4D-5E48-B0A0-7F8F6027B2DC}" presName="circ1" presStyleLbl="vennNode1" presStyleIdx="0" presStyleCnt="2" custScaleY="57221"/>
      <dgm:spPr/>
      <dgm:t>
        <a:bodyPr/>
        <a:lstStyle/>
        <a:p>
          <a:endParaRPr lang="de-DE"/>
        </a:p>
      </dgm:t>
    </dgm:pt>
    <dgm:pt modelId="{459CD084-3411-BC4D-8975-FEFA116D36F2}" type="pres">
      <dgm:prSet presAssocID="{E7680A56-5E4D-5E48-B0A0-7F8F6027B2DC}" presName="circ1Tx" presStyleLbl="revTx" presStyleIdx="0" presStyleCnt="0">
        <dgm:presLayoutVars>
          <dgm:chMax val="0"/>
          <dgm:chPref val="0"/>
          <dgm:bulletEnabled val="1"/>
        </dgm:presLayoutVars>
      </dgm:prSet>
      <dgm:spPr/>
      <dgm:t>
        <a:bodyPr/>
        <a:lstStyle/>
        <a:p>
          <a:endParaRPr lang="de-DE"/>
        </a:p>
      </dgm:t>
    </dgm:pt>
    <dgm:pt modelId="{B663C764-2BEA-0645-891B-2FC629C25EEB}" type="pres">
      <dgm:prSet presAssocID="{3798B7AC-BF9A-E94D-A9B7-A996475A46F8}" presName="circ2" presStyleLbl="vennNode1" presStyleIdx="1" presStyleCnt="2" custScaleY="57221"/>
      <dgm:spPr/>
      <dgm:t>
        <a:bodyPr/>
        <a:lstStyle/>
        <a:p>
          <a:endParaRPr lang="de-DE"/>
        </a:p>
      </dgm:t>
    </dgm:pt>
    <dgm:pt modelId="{12806EB2-0D17-7F48-BB43-7EBCEF19BA2D}" type="pres">
      <dgm:prSet presAssocID="{3798B7AC-BF9A-E94D-A9B7-A996475A46F8}" presName="circ2Tx" presStyleLbl="revTx" presStyleIdx="0" presStyleCnt="0">
        <dgm:presLayoutVars>
          <dgm:chMax val="0"/>
          <dgm:chPref val="0"/>
          <dgm:bulletEnabled val="1"/>
        </dgm:presLayoutVars>
      </dgm:prSet>
      <dgm:spPr/>
      <dgm:t>
        <a:bodyPr/>
        <a:lstStyle/>
        <a:p>
          <a:endParaRPr lang="de-DE"/>
        </a:p>
      </dgm:t>
    </dgm:pt>
  </dgm:ptLst>
  <dgm:cxnLst>
    <dgm:cxn modelId="{C9A19238-A855-1446-9C97-16ADC58D5624}" type="presOf" srcId="{3798B7AC-BF9A-E94D-A9B7-A996475A46F8}" destId="{B663C764-2BEA-0645-891B-2FC629C25EEB}" srcOrd="0" destOrd="0" presId="urn:microsoft.com/office/officeart/2005/8/layout/venn1"/>
    <dgm:cxn modelId="{71023703-9F1C-624F-A4E2-E7C0892A2560}" type="presOf" srcId="{E7680A56-5E4D-5E48-B0A0-7F8F6027B2DC}" destId="{480005E6-6A28-E84C-A112-ECD96F289F49}" srcOrd="0" destOrd="0" presId="urn:microsoft.com/office/officeart/2005/8/layout/venn1"/>
    <dgm:cxn modelId="{660695A1-F366-C24D-91CA-736B49186870}" srcId="{6D454DCD-28EA-F449-AEEC-149D27AC8654}" destId="{3798B7AC-BF9A-E94D-A9B7-A996475A46F8}" srcOrd="1" destOrd="0" parTransId="{72918228-7D00-5F42-AAA1-B20D8B3851AB}" sibTransId="{896D81D9-5BD4-EC41-BCA6-0A88F713D893}"/>
    <dgm:cxn modelId="{4C68B821-3035-BB4A-823C-8379E34CC9B9}" type="presOf" srcId="{6D454DCD-28EA-F449-AEEC-149D27AC8654}" destId="{E3DBA675-D020-3341-8373-C0B1E5653BBC}" srcOrd="0" destOrd="0" presId="urn:microsoft.com/office/officeart/2005/8/layout/venn1"/>
    <dgm:cxn modelId="{96EF6EEA-5631-264B-A0D1-F925AB3298C6}" type="presOf" srcId="{E7680A56-5E4D-5E48-B0A0-7F8F6027B2DC}" destId="{459CD084-3411-BC4D-8975-FEFA116D36F2}" srcOrd="1" destOrd="0" presId="urn:microsoft.com/office/officeart/2005/8/layout/venn1"/>
    <dgm:cxn modelId="{D446F870-1BA6-1C40-8F6A-4880F8DA9832}" srcId="{6D454DCD-28EA-F449-AEEC-149D27AC8654}" destId="{E7680A56-5E4D-5E48-B0A0-7F8F6027B2DC}" srcOrd="0" destOrd="0" parTransId="{9AD23714-14AA-994B-A393-C1F6B56EDEFD}" sibTransId="{81BAF970-C376-6B48-A8DA-477D8975B20E}"/>
    <dgm:cxn modelId="{07B6BB25-26AD-9143-B74D-FC3F5AF37DD8}" type="presOf" srcId="{3798B7AC-BF9A-E94D-A9B7-A996475A46F8}" destId="{12806EB2-0D17-7F48-BB43-7EBCEF19BA2D}" srcOrd="1" destOrd="0" presId="urn:microsoft.com/office/officeart/2005/8/layout/venn1"/>
    <dgm:cxn modelId="{B8C6DDCB-D20A-7D4D-9040-6E4E9461D8C7}" type="presParOf" srcId="{E3DBA675-D020-3341-8373-C0B1E5653BBC}" destId="{480005E6-6A28-E84C-A112-ECD96F289F49}" srcOrd="0" destOrd="0" presId="urn:microsoft.com/office/officeart/2005/8/layout/venn1"/>
    <dgm:cxn modelId="{DA331FE8-7CAB-A84F-91FD-445C55375B39}" type="presParOf" srcId="{E3DBA675-D020-3341-8373-C0B1E5653BBC}" destId="{459CD084-3411-BC4D-8975-FEFA116D36F2}" srcOrd="1" destOrd="0" presId="urn:microsoft.com/office/officeart/2005/8/layout/venn1"/>
    <dgm:cxn modelId="{16057764-7C4B-0841-BB20-BED5111B52B8}" type="presParOf" srcId="{E3DBA675-D020-3341-8373-C0B1E5653BBC}" destId="{B663C764-2BEA-0645-891B-2FC629C25EEB}" srcOrd="2" destOrd="0" presId="urn:microsoft.com/office/officeart/2005/8/layout/venn1"/>
    <dgm:cxn modelId="{C3C701ED-C00E-6643-B43F-21A6442894E7}" type="presParOf" srcId="{E3DBA675-D020-3341-8373-C0B1E5653BBC}" destId="{12806EB2-0D17-7F48-BB43-7EBCEF19BA2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54DCD-28EA-F449-AEEC-149D27AC8654}" type="doc">
      <dgm:prSet loTypeId="urn:microsoft.com/office/officeart/2005/8/layout/venn1" loCatId="" qsTypeId="urn:microsoft.com/office/officeart/2005/8/quickstyle/simple1" qsCatId="simple" csTypeId="urn:microsoft.com/office/officeart/2005/8/colors/accent0_3" csCatId="mainScheme" phldr="1"/>
      <dgm:spPr/>
    </dgm:pt>
    <dgm:pt modelId="{E7680A56-5E4D-5E48-B0A0-7F8F6027B2DC}">
      <dgm:prSet phldrT="[Text]"/>
      <dgm:spPr>
        <a:solidFill>
          <a:schemeClr val="accent4">
            <a:lumMod val="60000"/>
            <a:lumOff val="40000"/>
          </a:schemeClr>
        </a:solidFill>
      </dgm:spPr>
      <dgm:t>
        <a:bodyPr/>
        <a:lstStyle/>
        <a:p>
          <a:r>
            <a:rPr lang="de-DE"/>
            <a:t>Vorschul-erziehung</a:t>
          </a:r>
        </a:p>
      </dgm:t>
    </dgm:pt>
    <dgm:pt modelId="{9AD23714-14AA-994B-A393-C1F6B56EDEFD}" type="parTrans" cxnId="{D446F870-1BA6-1C40-8F6A-4880F8DA9832}">
      <dgm:prSet/>
      <dgm:spPr/>
      <dgm:t>
        <a:bodyPr/>
        <a:lstStyle/>
        <a:p>
          <a:endParaRPr lang="de-DE"/>
        </a:p>
      </dgm:t>
    </dgm:pt>
    <dgm:pt modelId="{81BAF970-C376-6B48-A8DA-477D8975B20E}" type="sibTrans" cxnId="{D446F870-1BA6-1C40-8F6A-4880F8DA9832}">
      <dgm:prSet/>
      <dgm:spPr/>
      <dgm:t>
        <a:bodyPr/>
        <a:lstStyle/>
        <a:p>
          <a:endParaRPr lang="de-DE"/>
        </a:p>
      </dgm:t>
    </dgm:pt>
    <dgm:pt modelId="{3798B7AC-BF9A-E94D-A9B7-A996475A46F8}">
      <dgm:prSet phldrT="[Text]"/>
      <dgm:spPr>
        <a:solidFill>
          <a:schemeClr val="accent4">
            <a:lumMod val="60000"/>
            <a:lumOff val="40000"/>
          </a:schemeClr>
        </a:solidFill>
        <a:ln>
          <a:noFill/>
        </a:ln>
      </dgm:spPr>
      <dgm:t>
        <a:bodyPr/>
        <a:lstStyle/>
        <a:p>
          <a:r>
            <a:rPr lang="de-DE"/>
            <a:t>Sesam-straße</a:t>
          </a:r>
        </a:p>
      </dgm:t>
    </dgm:pt>
    <dgm:pt modelId="{72918228-7D00-5F42-AAA1-B20D8B3851AB}" type="parTrans" cxnId="{660695A1-F366-C24D-91CA-736B49186870}">
      <dgm:prSet/>
      <dgm:spPr/>
      <dgm:t>
        <a:bodyPr/>
        <a:lstStyle/>
        <a:p>
          <a:endParaRPr lang="de-DE"/>
        </a:p>
      </dgm:t>
    </dgm:pt>
    <dgm:pt modelId="{896D81D9-5BD4-EC41-BCA6-0A88F713D893}" type="sibTrans" cxnId="{660695A1-F366-C24D-91CA-736B49186870}">
      <dgm:prSet/>
      <dgm:spPr/>
      <dgm:t>
        <a:bodyPr/>
        <a:lstStyle/>
        <a:p>
          <a:endParaRPr lang="de-DE"/>
        </a:p>
      </dgm:t>
    </dgm:pt>
    <dgm:pt modelId="{E3DBA675-D020-3341-8373-C0B1E5653BBC}" type="pres">
      <dgm:prSet presAssocID="{6D454DCD-28EA-F449-AEEC-149D27AC8654}" presName="compositeShape" presStyleCnt="0">
        <dgm:presLayoutVars>
          <dgm:chMax val="7"/>
          <dgm:dir/>
          <dgm:resizeHandles val="exact"/>
        </dgm:presLayoutVars>
      </dgm:prSet>
      <dgm:spPr/>
    </dgm:pt>
    <dgm:pt modelId="{480005E6-6A28-E84C-A112-ECD96F289F49}" type="pres">
      <dgm:prSet presAssocID="{E7680A56-5E4D-5E48-B0A0-7F8F6027B2DC}" presName="circ1" presStyleLbl="vennNode1" presStyleIdx="0" presStyleCnt="2" custScaleY="57221"/>
      <dgm:spPr/>
      <dgm:t>
        <a:bodyPr/>
        <a:lstStyle/>
        <a:p>
          <a:endParaRPr lang="de-DE"/>
        </a:p>
      </dgm:t>
    </dgm:pt>
    <dgm:pt modelId="{459CD084-3411-BC4D-8975-FEFA116D36F2}" type="pres">
      <dgm:prSet presAssocID="{E7680A56-5E4D-5E48-B0A0-7F8F6027B2DC}" presName="circ1Tx" presStyleLbl="revTx" presStyleIdx="0" presStyleCnt="0">
        <dgm:presLayoutVars>
          <dgm:chMax val="0"/>
          <dgm:chPref val="0"/>
          <dgm:bulletEnabled val="1"/>
        </dgm:presLayoutVars>
      </dgm:prSet>
      <dgm:spPr/>
      <dgm:t>
        <a:bodyPr/>
        <a:lstStyle/>
        <a:p>
          <a:endParaRPr lang="de-DE"/>
        </a:p>
      </dgm:t>
    </dgm:pt>
    <dgm:pt modelId="{B663C764-2BEA-0645-891B-2FC629C25EEB}" type="pres">
      <dgm:prSet presAssocID="{3798B7AC-BF9A-E94D-A9B7-A996475A46F8}" presName="circ2" presStyleLbl="vennNode1" presStyleIdx="1" presStyleCnt="2" custScaleY="57221"/>
      <dgm:spPr/>
      <dgm:t>
        <a:bodyPr/>
        <a:lstStyle/>
        <a:p>
          <a:endParaRPr lang="de-DE"/>
        </a:p>
      </dgm:t>
    </dgm:pt>
    <dgm:pt modelId="{12806EB2-0D17-7F48-BB43-7EBCEF19BA2D}" type="pres">
      <dgm:prSet presAssocID="{3798B7AC-BF9A-E94D-A9B7-A996475A46F8}" presName="circ2Tx" presStyleLbl="revTx" presStyleIdx="0" presStyleCnt="0">
        <dgm:presLayoutVars>
          <dgm:chMax val="0"/>
          <dgm:chPref val="0"/>
          <dgm:bulletEnabled val="1"/>
        </dgm:presLayoutVars>
      </dgm:prSet>
      <dgm:spPr/>
      <dgm:t>
        <a:bodyPr/>
        <a:lstStyle/>
        <a:p>
          <a:endParaRPr lang="de-DE"/>
        </a:p>
      </dgm:t>
    </dgm:pt>
  </dgm:ptLst>
  <dgm:cxnLst>
    <dgm:cxn modelId="{C9A19238-A855-1446-9C97-16ADC58D5624}" type="presOf" srcId="{3798B7AC-BF9A-E94D-A9B7-A996475A46F8}" destId="{B663C764-2BEA-0645-891B-2FC629C25EEB}" srcOrd="0" destOrd="0" presId="urn:microsoft.com/office/officeart/2005/8/layout/venn1"/>
    <dgm:cxn modelId="{71023703-9F1C-624F-A4E2-E7C0892A2560}" type="presOf" srcId="{E7680A56-5E4D-5E48-B0A0-7F8F6027B2DC}" destId="{480005E6-6A28-E84C-A112-ECD96F289F49}" srcOrd="0" destOrd="0" presId="urn:microsoft.com/office/officeart/2005/8/layout/venn1"/>
    <dgm:cxn modelId="{660695A1-F366-C24D-91CA-736B49186870}" srcId="{6D454DCD-28EA-F449-AEEC-149D27AC8654}" destId="{3798B7AC-BF9A-E94D-A9B7-A996475A46F8}" srcOrd="1" destOrd="0" parTransId="{72918228-7D00-5F42-AAA1-B20D8B3851AB}" sibTransId="{896D81D9-5BD4-EC41-BCA6-0A88F713D893}"/>
    <dgm:cxn modelId="{4C68B821-3035-BB4A-823C-8379E34CC9B9}" type="presOf" srcId="{6D454DCD-28EA-F449-AEEC-149D27AC8654}" destId="{E3DBA675-D020-3341-8373-C0B1E5653BBC}" srcOrd="0" destOrd="0" presId="urn:microsoft.com/office/officeart/2005/8/layout/venn1"/>
    <dgm:cxn modelId="{96EF6EEA-5631-264B-A0D1-F925AB3298C6}" type="presOf" srcId="{E7680A56-5E4D-5E48-B0A0-7F8F6027B2DC}" destId="{459CD084-3411-BC4D-8975-FEFA116D36F2}" srcOrd="1" destOrd="0" presId="urn:microsoft.com/office/officeart/2005/8/layout/venn1"/>
    <dgm:cxn modelId="{D446F870-1BA6-1C40-8F6A-4880F8DA9832}" srcId="{6D454DCD-28EA-F449-AEEC-149D27AC8654}" destId="{E7680A56-5E4D-5E48-B0A0-7F8F6027B2DC}" srcOrd="0" destOrd="0" parTransId="{9AD23714-14AA-994B-A393-C1F6B56EDEFD}" sibTransId="{81BAF970-C376-6B48-A8DA-477D8975B20E}"/>
    <dgm:cxn modelId="{07B6BB25-26AD-9143-B74D-FC3F5AF37DD8}" type="presOf" srcId="{3798B7AC-BF9A-E94D-A9B7-A996475A46F8}" destId="{12806EB2-0D17-7F48-BB43-7EBCEF19BA2D}" srcOrd="1" destOrd="0" presId="urn:microsoft.com/office/officeart/2005/8/layout/venn1"/>
    <dgm:cxn modelId="{B8C6DDCB-D20A-7D4D-9040-6E4E9461D8C7}" type="presParOf" srcId="{E3DBA675-D020-3341-8373-C0B1E5653BBC}" destId="{480005E6-6A28-E84C-A112-ECD96F289F49}" srcOrd="0" destOrd="0" presId="urn:microsoft.com/office/officeart/2005/8/layout/venn1"/>
    <dgm:cxn modelId="{DA331FE8-7CAB-A84F-91FD-445C55375B39}" type="presParOf" srcId="{E3DBA675-D020-3341-8373-C0B1E5653BBC}" destId="{459CD084-3411-BC4D-8975-FEFA116D36F2}" srcOrd="1" destOrd="0" presId="urn:microsoft.com/office/officeart/2005/8/layout/venn1"/>
    <dgm:cxn modelId="{16057764-7C4B-0841-BB20-BED5111B52B8}" type="presParOf" srcId="{E3DBA675-D020-3341-8373-C0B1E5653BBC}" destId="{B663C764-2BEA-0645-891B-2FC629C25EEB}" srcOrd="2" destOrd="0" presId="urn:microsoft.com/office/officeart/2005/8/layout/venn1"/>
    <dgm:cxn modelId="{C3C701ED-C00E-6643-B43F-21A6442894E7}" type="presParOf" srcId="{E3DBA675-D020-3341-8373-C0B1E5653BBC}" destId="{12806EB2-0D17-7F48-BB43-7EBCEF19BA2D}"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54DCD-28EA-F449-AEEC-149D27AC8654}" type="doc">
      <dgm:prSet loTypeId="urn:microsoft.com/office/officeart/2005/8/layout/venn1" loCatId="" qsTypeId="urn:microsoft.com/office/officeart/2005/8/quickstyle/simple1" qsCatId="simple" csTypeId="urn:microsoft.com/office/officeart/2005/8/colors/accent0_3" csCatId="mainScheme" phldr="1"/>
      <dgm:spPr/>
    </dgm:pt>
    <dgm:pt modelId="{E7680A56-5E4D-5E48-B0A0-7F8F6027B2DC}">
      <dgm:prSet phldrT="[Text]"/>
      <dgm:spPr>
        <a:solidFill>
          <a:schemeClr val="accent5">
            <a:lumMod val="60000"/>
            <a:lumOff val="40000"/>
          </a:schemeClr>
        </a:solidFill>
      </dgm:spPr>
      <dgm:t>
        <a:bodyPr/>
        <a:lstStyle/>
        <a:p>
          <a:r>
            <a:rPr lang="de-DE"/>
            <a:t>Vorschul-erziehung</a:t>
          </a:r>
        </a:p>
      </dgm:t>
    </dgm:pt>
    <dgm:pt modelId="{9AD23714-14AA-994B-A393-C1F6B56EDEFD}" type="parTrans" cxnId="{D446F870-1BA6-1C40-8F6A-4880F8DA9832}">
      <dgm:prSet/>
      <dgm:spPr/>
      <dgm:t>
        <a:bodyPr/>
        <a:lstStyle/>
        <a:p>
          <a:endParaRPr lang="de-DE"/>
        </a:p>
      </dgm:t>
    </dgm:pt>
    <dgm:pt modelId="{81BAF970-C376-6B48-A8DA-477D8975B20E}" type="sibTrans" cxnId="{D446F870-1BA6-1C40-8F6A-4880F8DA9832}">
      <dgm:prSet/>
      <dgm:spPr/>
      <dgm:t>
        <a:bodyPr/>
        <a:lstStyle/>
        <a:p>
          <a:endParaRPr lang="de-DE"/>
        </a:p>
      </dgm:t>
    </dgm:pt>
    <dgm:pt modelId="{3798B7AC-BF9A-E94D-A9B7-A996475A46F8}">
      <dgm:prSet phldrT="[Text]"/>
      <dgm:spPr>
        <a:solidFill>
          <a:schemeClr val="bg1"/>
        </a:solidFill>
        <a:ln>
          <a:solidFill>
            <a:schemeClr val="accent5">
              <a:lumMod val="75000"/>
            </a:schemeClr>
          </a:solidFill>
        </a:ln>
      </dgm:spPr>
      <dgm:t>
        <a:bodyPr/>
        <a:lstStyle/>
        <a:p>
          <a:r>
            <a:rPr lang="de-DE"/>
            <a:t>Sesam-straße</a:t>
          </a:r>
        </a:p>
      </dgm:t>
    </dgm:pt>
    <dgm:pt modelId="{72918228-7D00-5F42-AAA1-B20D8B3851AB}" type="parTrans" cxnId="{660695A1-F366-C24D-91CA-736B49186870}">
      <dgm:prSet/>
      <dgm:spPr/>
      <dgm:t>
        <a:bodyPr/>
        <a:lstStyle/>
        <a:p>
          <a:endParaRPr lang="de-DE"/>
        </a:p>
      </dgm:t>
    </dgm:pt>
    <dgm:pt modelId="{896D81D9-5BD4-EC41-BCA6-0A88F713D893}" type="sibTrans" cxnId="{660695A1-F366-C24D-91CA-736B49186870}">
      <dgm:prSet/>
      <dgm:spPr/>
      <dgm:t>
        <a:bodyPr/>
        <a:lstStyle/>
        <a:p>
          <a:endParaRPr lang="de-DE"/>
        </a:p>
      </dgm:t>
    </dgm:pt>
    <dgm:pt modelId="{E3DBA675-D020-3341-8373-C0B1E5653BBC}" type="pres">
      <dgm:prSet presAssocID="{6D454DCD-28EA-F449-AEEC-149D27AC8654}" presName="compositeShape" presStyleCnt="0">
        <dgm:presLayoutVars>
          <dgm:chMax val="7"/>
          <dgm:dir/>
          <dgm:resizeHandles val="exact"/>
        </dgm:presLayoutVars>
      </dgm:prSet>
      <dgm:spPr/>
    </dgm:pt>
    <dgm:pt modelId="{480005E6-6A28-E84C-A112-ECD96F289F49}" type="pres">
      <dgm:prSet presAssocID="{E7680A56-5E4D-5E48-B0A0-7F8F6027B2DC}" presName="circ1" presStyleLbl="vennNode1" presStyleIdx="0" presStyleCnt="2" custScaleY="57221"/>
      <dgm:spPr/>
      <dgm:t>
        <a:bodyPr/>
        <a:lstStyle/>
        <a:p>
          <a:endParaRPr lang="de-DE"/>
        </a:p>
      </dgm:t>
    </dgm:pt>
    <dgm:pt modelId="{459CD084-3411-BC4D-8975-FEFA116D36F2}" type="pres">
      <dgm:prSet presAssocID="{E7680A56-5E4D-5E48-B0A0-7F8F6027B2DC}" presName="circ1Tx" presStyleLbl="revTx" presStyleIdx="0" presStyleCnt="0">
        <dgm:presLayoutVars>
          <dgm:chMax val="0"/>
          <dgm:chPref val="0"/>
          <dgm:bulletEnabled val="1"/>
        </dgm:presLayoutVars>
      </dgm:prSet>
      <dgm:spPr/>
      <dgm:t>
        <a:bodyPr/>
        <a:lstStyle/>
        <a:p>
          <a:endParaRPr lang="de-DE"/>
        </a:p>
      </dgm:t>
    </dgm:pt>
    <dgm:pt modelId="{B663C764-2BEA-0645-891B-2FC629C25EEB}" type="pres">
      <dgm:prSet presAssocID="{3798B7AC-BF9A-E94D-A9B7-A996475A46F8}" presName="circ2" presStyleLbl="vennNode1" presStyleIdx="1" presStyleCnt="2" custScaleY="57221"/>
      <dgm:spPr/>
      <dgm:t>
        <a:bodyPr/>
        <a:lstStyle/>
        <a:p>
          <a:endParaRPr lang="de-DE"/>
        </a:p>
      </dgm:t>
    </dgm:pt>
    <dgm:pt modelId="{12806EB2-0D17-7F48-BB43-7EBCEF19BA2D}" type="pres">
      <dgm:prSet presAssocID="{3798B7AC-BF9A-E94D-A9B7-A996475A46F8}" presName="circ2Tx" presStyleLbl="revTx" presStyleIdx="0" presStyleCnt="0">
        <dgm:presLayoutVars>
          <dgm:chMax val="0"/>
          <dgm:chPref val="0"/>
          <dgm:bulletEnabled val="1"/>
        </dgm:presLayoutVars>
      </dgm:prSet>
      <dgm:spPr/>
      <dgm:t>
        <a:bodyPr/>
        <a:lstStyle/>
        <a:p>
          <a:endParaRPr lang="de-DE"/>
        </a:p>
      </dgm:t>
    </dgm:pt>
  </dgm:ptLst>
  <dgm:cxnLst>
    <dgm:cxn modelId="{C9A19238-A855-1446-9C97-16ADC58D5624}" type="presOf" srcId="{3798B7AC-BF9A-E94D-A9B7-A996475A46F8}" destId="{B663C764-2BEA-0645-891B-2FC629C25EEB}" srcOrd="0" destOrd="0" presId="urn:microsoft.com/office/officeart/2005/8/layout/venn1"/>
    <dgm:cxn modelId="{71023703-9F1C-624F-A4E2-E7C0892A2560}" type="presOf" srcId="{E7680A56-5E4D-5E48-B0A0-7F8F6027B2DC}" destId="{480005E6-6A28-E84C-A112-ECD96F289F49}" srcOrd="0" destOrd="0" presId="urn:microsoft.com/office/officeart/2005/8/layout/venn1"/>
    <dgm:cxn modelId="{660695A1-F366-C24D-91CA-736B49186870}" srcId="{6D454DCD-28EA-F449-AEEC-149D27AC8654}" destId="{3798B7AC-BF9A-E94D-A9B7-A996475A46F8}" srcOrd="1" destOrd="0" parTransId="{72918228-7D00-5F42-AAA1-B20D8B3851AB}" sibTransId="{896D81D9-5BD4-EC41-BCA6-0A88F713D893}"/>
    <dgm:cxn modelId="{4C68B821-3035-BB4A-823C-8379E34CC9B9}" type="presOf" srcId="{6D454DCD-28EA-F449-AEEC-149D27AC8654}" destId="{E3DBA675-D020-3341-8373-C0B1E5653BBC}" srcOrd="0" destOrd="0" presId="urn:microsoft.com/office/officeart/2005/8/layout/venn1"/>
    <dgm:cxn modelId="{96EF6EEA-5631-264B-A0D1-F925AB3298C6}" type="presOf" srcId="{E7680A56-5E4D-5E48-B0A0-7F8F6027B2DC}" destId="{459CD084-3411-BC4D-8975-FEFA116D36F2}" srcOrd="1" destOrd="0" presId="urn:microsoft.com/office/officeart/2005/8/layout/venn1"/>
    <dgm:cxn modelId="{D446F870-1BA6-1C40-8F6A-4880F8DA9832}" srcId="{6D454DCD-28EA-F449-AEEC-149D27AC8654}" destId="{E7680A56-5E4D-5E48-B0A0-7F8F6027B2DC}" srcOrd="0" destOrd="0" parTransId="{9AD23714-14AA-994B-A393-C1F6B56EDEFD}" sibTransId="{81BAF970-C376-6B48-A8DA-477D8975B20E}"/>
    <dgm:cxn modelId="{07B6BB25-26AD-9143-B74D-FC3F5AF37DD8}" type="presOf" srcId="{3798B7AC-BF9A-E94D-A9B7-A996475A46F8}" destId="{12806EB2-0D17-7F48-BB43-7EBCEF19BA2D}" srcOrd="1" destOrd="0" presId="urn:microsoft.com/office/officeart/2005/8/layout/venn1"/>
    <dgm:cxn modelId="{B8C6DDCB-D20A-7D4D-9040-6E4E9461D8C7}" type="presParOf" srcId="{E3DBA675-D020-3341-8373-C0B1E5653BBC}" destId="{480005E6-6A28-E84C-A112-ECD96F289F49}" srcOrd="0" destOrd="0" presId="urn:microsoft.com/office/officeart/2005/8/layout/venn1"/>
    <dgm:cxn modelId="{DA331FE8-7CAB-A84F-91FD-445C55375B39}" type="presParOf" srcId="{E3DBA675-D020-3341-8373-C0B1E5653BBC}" destId="{459CD084-3411-BC4D-8975-FEFA116D36F2}" srcOrd="1" destOrd="0" presId="urn:microsoft.com/office/officeart/2005/8/layout/venn1"/>
    <dgm:cxn modelId="{16057764-7C4B-0841-BB20-BED5111B52B8}" type="presParOf" srcId="{E3DBA675-D020-3341-8373-C0B1E5653BBC}" destId="{B663C764-2BEA-0645-891B-2FC629C25EEB}" srcOrd="2" destOrd="0" presId="urn:microsoft.com/office/officeart/2005/8/layout/venn1"/>
    <dgm:cxn modelId="{C3C701ED-C00E-6643-B43F-21A6442894E7}" type="presParOf" srcId="{E3DBA675-D020-3341-8373-C0B1E5653BBC}" destId="{12806EB2-0D17-7F48-BB43-7EBCEF19BA2D}" srcOrd="3"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672755-8556-40F9-B4A6-16D3D80EBDC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e-DE"/>
        </a:p>
      </dgm:t>
    </dgm:pt>
    <dgm:pt modelId="{1AB4514C-8EC0-417E-8727-7EA31320331B}">
      <dgm:prSet phldrT="[Text]" custT="1"/>
      <dgm:spPr/>
      <dgm:t>
        <a:bodyPr/>
        <a:lstStyle/>
        <a:p>
          <a:r>
            <a:rPr lang="de-DE" sz="1600" dirty="0" smtClean="0"/>
            <a:t>1. Recherche vorbereiten</a:t>
          </a:r>
          <a:endParaRPr lang="de-DE" sz="1600" dirty="0"/>
        </a:p>
      </dgm:t>
    </dgm:pt>
    <dgm:pt modelId="{0B254A99-11AE-4408-B7FF-E5F32DDB8351}" type="parTrans" cxnId="{12176589-44E6-41FC-A05F-06F32D2D4147}">
      <dgm:prSet/>
      <dgm:spPr/>
      <dgm:t>
        <a:bodyPr/>
        <a:lstStyle/>
        <a:p>
          <a:endParaRPr lang="de-DE"/>
        </a:p>
      </dgm:t>
    </dgm:pt>
    <dgm:pt modelId="{CA38BC67-8870-4055-8A3D-69789CB3D3AD}" type="sibTrans" cxnId="{12176589-44E6-41FC-A05F-06F32D2D4147}">
      <dgm:prSet/>
      <dgm:spPr/>
      <dgm:t>
        <a:bodyPr/>
        <a:lstStyle/>
        <a:p>
          <a:endParaRPr lang="de-DE"/>
        </a:p>
      </dgm:t>
    </dgm:pt>
    <dgm:pt modelId="{7EBFAA24-6B24-46DF-8562-C051D1FBA226}">
      <dgm:prSet custT="1"/>
      <dgm:spPr/>
      <dgm:t>
        <a:bodyPr/>
        <a:lstStyle/>
        <a:p>
          <a:r>
            <a:rPr lang="de-DE" sz="1400" dirty="0" smtClean="0"/>
            <a:t>3. Suche mit In-formationsmitteln</a:t>
          </a:r>
          <a:endParaRPr lang="de-DE" sz="1400" dirty="0"/>
        </a:p>
      </dgm:t>
    </dgm:pt>
    <dgm:pt modelId="{5B2FE6ED-A622-4693-8B51-E11FFE201818}" type="parTrans" cxnId="{231C7916-5DFD-4586-BCE6-D42B6A10418D}">
      <dgm:prSet/>
      <dgm:spPr/>
      <dgm:t>
        <a:bodyPr/>
        <a:lstStyle/>
        <a:p>
          <a:endParaRPr lang="de-DE"/>
        </a:p>
      </dgm:t>
    </dgm:pt>
    <dgm:pt modelId="{57051A1D-0442-40DD-A930-97FB955882E2}" type="sibTrans" cxnId="{231C7916-5DFD-4586-BCE6-D42B6A10418D}">
      <dgm:prSet/>
      <dgm:spPr/>
      <dgm:t>
        <a:bodyPr/>
        <a:lstStyle/>
        <a:p>
          <a:endParaRPr lang="de-DE"/>
        </a:p>
      </dgm:t>
    </dgm:pt>
    <dgm:pt modelId="{FB8B9406-E4C8-4680-9D68-3364BEC804B3}">
      <dgm:prSet custT="1"/>
      <dgm:spPr/>
      <dgm:t>
        <a:bodyPr/>
        <a:lstStyle/>
        <a:p>
          <a:r>
            <a:rPr lang="de-DE" sz="1600" dirty="0" smtClean="0"/>
            <a:t>4. Ergebnisse</a:t>
          </a:r>
          <a:endParaRPr lang="de-DE" sz="1600" dirty="0"/>
        </a:p>
      </dgm:t>
    </dgm:pt>
    <dgm:pt modelId="{D820F1C0-5918-48DB-AE60-999E3B5CD565}" type="parTrans" cxnId="{936F563F-CEBF-4114-8F27-D7F4DFDFC0A5}">
      <dgm:prSet/>
      <dgm:spPr/>
      <dgm:t>
        <a:bodyPr/>
        <a:lstStyle/>
        <a:p>
          <a:endParaRPr lang="de-DE"/>
        </a:p>
      </dgm:t>
    </dgm:pt>
    <dgm:pt modelId="{63242E38-FF88-42C3-93CB-06497F855020}" type="sibTrans" cxnId="{936F563F-CEBF-4114-8F27-D7F4DFDFC0A5}">
      <dgm:prSet/>
      <dgm:spPr/>
      <dgm:t>
        <a:bodyPr/>
        <a:lstStyle/>
        <a:p>
          <a:endParaRPr lang="de-DE"/>
        </a:p>
      </dgm:t>
    </dgm:pt>
    <dgm:pt modelId="{2F7969E4-C0A5-4E9E-94D5-E1C2A9EE0139}">
      <dgm:prSet/>
      <dgm:spPr/>
      <dgm:t>
        <a:bodyPr/>
        <a:lstStyle/>
        <a:p>
          <a:endParaRPr lang="de-DE" dirty="0"/>
        </a:p>
      </dgm:t>
    </dgm:pt>
    <dgm:pt modelId="{F244B350-0775-4493-BF02-4D31FA16AB47}" type="sibTrans" cxnId="{86C3B620-7F1B-48C2-B178-446788F58190}">
      <dgm:prSet/>
      <dgm:spPr/>
      <dgm:t>
        <a:bodyPr/>
        <a:lstStyle/>
        <a:p>
          <a:endParaRPr lang="de-DE"/>
        </a:p>
      </dgm:t>
    </dgm:pt>
    <dgm:pt modelId="{BE515528-6564-4FB0-8309-0D0194BC5358}" type="parTrans" cxnId="{86C3B620-7F1B-48C2-B178-446788F58190}">
      <dgm:prSet/>
      <dgm:spPr/>
      <dgm:t>
        <a:bodyPr/>
        <a:lstStyle/>
        <a:p>
          <a:endParaRPr lang="de-DE"/>
        </a:p>
      </dgm:t>
    </dgm:pt>
    <dgm:pt modelId="{C0B1502A-A6E1-42D1-B3A7-54BE59C18750}" type="pres">
      <dgm:prSet presAssocID="{77672755-8556-40F9-B4A6-16D3D80EBDC8}" presName="Name0" presStyleCnt="0">
        <dgm:presLayoutVars>
          <dgm:dir/>
          <dgm:animLvl val="lvl"/>
          <dgm:resizeHandles val="exact"/>
        </dgm:presLayoutVars>
      </dgm:prSet>
      <dgm:spPr/>
      <dgm:t>
        <a:bodyPr/>
        <a:lstStyle/>
        <a:p>
          <a:endParaRPr lang="de-DE"/>
        </a:p>
      </dgm:t>
    </dgm:pt>
    <dgm:pt modelId="{DEFEB232-0C75-497A-97D1-0D5CF3BEEBB4}" type="pres">
      <dgm:prSet presAssocID="{77672755-8556-40F9-B4A6-16D3D80EBDC8}" presName="tSp" presStyleCnt="0"/>
      <dgm:spPr/>
    </dgm:pt>
    <dgm:pt modelId="{AF9B6C0F-3A94-46BC-A78A-EE6D09508893}" type="pres">
      <dgm:prSet presAssocID="{77672755-8556-40F9-B4A6-16D3D80EBDC8}" presName="bSp" presStyleCnt="0"/>
      <dgm:spPr/>
    </dgm:pt>
    <dgm:pt modelId="{93BEE9DA-0BD9-407A-8B03-376BDAD78C82}" type="pres">
      <dgm:prSet presAssocID="{77672755-8556-40F9-B4A6-16D3D80EBDC8}" presName="process" presStyleCnt="0"/>
      <dgm:spPr/>
    </dgm:pt>
    <dgm:pt modelId="{8AA3DAEA-C664-4839-80CD-F05B4838A6CB}" type="pres">
      <dgm:prSet presAssocID="{1AB4514C-8EC0-417E-8727-7EA31320331B}" presName="composite1" presStyleCnt="0"/>
      <dgm:spPr/>
    </dgm:pt>
    <dgm:pt modelId="{B34D0CE2-C5E2-4EA5-AD1B-C368A2486D0E}" type="pres">
      <dgm:prSet presAssocID="{1AB4514C-8EC0-417E-8727-7EA31320331B}" presName="dummyNode1" presStyleLbl="node1" presStyleIdx="0" presStyleCnt="4"/>
      <dgm:spPr/>
    </dgm:pt>
    <dgm:pt modelId="{6358E5C0-C7B4-46EE-B6B1-B0A7A2456668}" type="pres">
      <dgm:prSet presAssocID="{1AB4514C-8EC0-417E-8727-7EA31320331B}" presName="childNode1" presStyleLbl="bgAcc1" presStyleIdx="0" presStyleCnt="4" custScaleX="101369" custLinFactNeighborX="4017" custLinFactNeighborY="-10693">
        <dgm:presLayoutVars>
          <dgm:bulletEnabled val="1"/>
        </dgm:presLayoutVars>
      </dgm:prSet>
      <dgm:spPr/>
      <dgm:t>
        <a:bodyPr/>
        <a:lstStyle/>
        <a:p>
          <a:endParaRPr lang="de-DE"/>
        </a:p>
      </dgm:t>
    </dgm:pt>
    <dgm:pt modelId="{33FE5BB6-7E36-4752-BB65-C7E71E26A28C}" type="pres">
      <dgm:prSet presAssocID="{1AB4514C-8EC0-417E-8727-7EA31320331B}" presName="childNode1tx" presStyleLbl="bgAcc1" presStyleIdx="0" presStyleCnt="4">
        <dgm:presLayoutVars>
          <dgm:bulletEnabled val="1"/>
        </dgm:presLayoutVars>
      </dgm:prSet>
      <dgm:spPr/>
      <dgm:t>
        <a:bodyPr/>
        <a:lstStyle/>
        <a:p>
          <a:endParaRPr lang="de-DE"/>
        </a:p>
      </dgm:t>
    </dgm:pt>
    <dgm:pt modelId="{75C69C70-BE7B-4F25-9968-0A19D80A8DA4}" type="pres">
      <dgm:prSet presAssocID="{1AB4514C-8EC0-417E-8727-7EA31320331B}" presName="parentNode1" presStyleLbl="node1" presStyleIdx="0" presStyleCnt="4" custLinFactNeighborX="-534" custLinFactNeighborY="7086">
        <dgm:presLayoutVars>
          <dgm:chMax val="1"/>
          <dgm:bulletEnabled val="1"/>
        </dgm:presLayoutVars>
      </dgm:prSet>
      <dgm:spPr/>
      <dgm:t>
        <a:bodyPr/>
        <a:lstStyle/>
        <a:p>
          <a:endParaRPr lang="de-DE"/>
        </a:p>
      </dgm:t>
    </dgm:pt>
    <dgm:pt modelId="{0430868C-2AD6-4941-ACCD-1C487E36A7EB}" type="pres">
      <dgm:prSet presAssocID="{1AB4514C-8EC0-417E-8727-7EA31320331B}" presName="connSite1" presStyleCnt="0"/>
      <dgm:spPr/>
    </dgm:pt>
    <dgm:pt modelId="{B038BCDF-CA72-4688-9348-B29ECFECD121}" type="pres">
      <dgm:prSet presAssocID="{CA38BC67-8870-4055-8A3D-69789CB3D3AD}" presName="Name9" presStyleLbl="sibTrans2D1" presStyleIdx="0" presStyleCnt="3" custLinFactNeighborX="9225" custLinFactNeighborY="-7114"/>
      <dgm:spPr/>
      <dgm:t>
        <a:bodyPr/>
        <a:lstStyle/>
        <a:p>
          <a:endParaRPr lang="de-DE"/>
        </a:p>
      </dgm:t>
    </dgm:pt>
    <dgm:pt modelId="{45CAB7D2-E762-4ABF-B4BD-29C58F4A8922}" type="pres">
      <dgm:prSet presAssocID="{2F7969E4-C0A5-4E9E-94D5-E1C2A9EE0139}" presName="composite2" presStyleCnt="0"/>
      <dgm:spPr/>
    </dgm:pt>
    <dgm:pt modelId="{AFA6C973-9683-42B7-8948-1B086D27D619}" type="pres">
      <dgm:prSet presAssocID="{2F7969E4-C0A5-4E9E-94D5-E1C2A9EE0139}" presName="dummyNode2" presStyleLbl="node1" presStyleIdx="0" presStyleCnt="4"/>
      <dgm:spPr/>
    </dgm:pt>
    <dgm:pt modelId="{3CB3FC62-C6AB-474E-AB6C-502F23B92670}" type="pres">
      <dgm:prSet presAssocID="{2F7969E4-C0A5-4E9E-94D5-E1C2A9EE0139}" presName="childNode2" presStyleLbl="bgAcc1" presStyleIdx="1" presStyleCnt="4" custScaleY="121905">
        <dgm:presLayoutVars>
          <dgm:bulletEnabled val="1"/>
        </dgm:presLayoutVars>
      </dgm:prSet>
      <dgm:spPr/>
    </dgm:pt>
    <dgm:pt modelId="{E62BF80C-6959-416D-A608-E4F0F3430940}" type="pres">
      <dgm:prSet presAssocID="{2F7969E4-C0A5-4E9E-94D5-E1C2A9EE0139}" presName="childNode2tx" presStyleLbl="bgAcc1" presStyleIdx="1" presStyleCnt="4">
        <dgm:presLayoutVars>
          <dgm:bulletEnabled val="1"/>
        </dgm:presLayoutVars>
      </dgm:prSet>
      <dgm:spPr/>
    </dgm:pt>
    <dgm:pt modelId="{D9030521-88D5-4BE0-B42E-9E0B372EA95F}" type="pres">
      <dgm:prSet presAssocID="{2F7969E4-C0A5-4E9E-94D5-E1C2A9EE0139}" presName="parentNode2" presStyleLbl="node1" presStyleIdx="1" presStyleCnt="4" custScaleX="112676">
        <dgm:presLayoutVars>
          <dgm:chMax val="0"/>
          <dgm:bulletEnabled val="1"/>
        </dgm:presLayoutVars>
      </dgm:prSet>
      <dgm:spPr/>
      <dgm:t>
        <a:bodyPr/>
        <a:lstStyle/>
        <a:p>
          <a:endParaRPr lang="de-DE"/>
        </a:p>
      </dgm:t>
    </dgm:pt>
    <dgm:pt modelId="{6374B6AC-ADCF-4EFD-A058-B3D2B552259F}" type="pres">
      <dgm:prSet presAssocID="{2F7969E4-C0A5-4E9E-94D5-E1C2A9EE0139}" presName="connSite2" presStyleCnt="0"/>
      <dgm:spPr/>
    </dgm:pt>
    <dgm:pt modelId="{C7140827-53BE-479C-A4AE-616077499790}" type="pres">
      <dgm:prSet presAssocID="{F244B350-0775-4493-BF02-4D31FA16AB47}" presName="Name18" presStyleLbl="sibTrans2D1" presStyleIdx="1" presStyleCnt="3" custLinFactNeighborX="2765" custLinFactNeighborY="11100"/>
      <dgm:spPr/>
      <dgm:t>
        <a:bodyPr/>
        <a:lstStyle/>
        <a:p>
          <a:endParaRPr lang="de-DE"/>
        </a:p>
      </dgm:t>
    </dgm:pt>
    <dgm:pt modelId="{B836E899-3CEC-4CB8-974F-1967F9F0A09F}" type="pres">
      <dgm:prSet presAssocID="{7EBFAA24-6B24-46DF-8562-C051D1FBA226}" presName="composite1" presStyleCnt="0"/>
      <dgm:spPr/>
    </dgm:pt>
    <dgm:pt modelId="{07D31BB3-2705-4428-AEAE-72C747872D5B}" type="pres">
      <dgm:prSet presAssocID="{7EBFAA24-6B24-46DF-8562-C051D1FBA226}" presName="dummyNode1" presStyleLbl="node1" presStyleIdx="1" presStyleCnt="4"/>
      <dgm:spPr/>
    </dgm:pt>
    <dgm:pt modelId="{4A8B8B57-A3DD-43A3-AB55-77FF213435A6}" type="pres">
      <dgm:prSet presAssocID="{7EBFAA24-6B24-46DF-8562-C051D1FBA226}" presName="childNode1" presStyleLbl="bgAcc1" presStyleIdx="2" presStyleCnt="4">
        <dgm:presLayoutVars>
          <dgm:bulletEnabled val="1"/>
        </dgm:presLayoutVars>
      </dgm:prSet>
      <dgm:spPr/>
    </dgm:pt>
    <dgm:pt modelId="{94681ECC-2B6A-4190-A8E5-AE3CA871C18B}" type="pres">
      <dgm:prSet presAssocID="{7EBFAA24-6B24-46DF-8562-C051D1FBA226}" presName="childNode1tx" presStyleLbl="bgAcc1" presStyleIdx="2" presStyleCnt="4">
        <dgm:presLayoutVars>
          <dgm:bulletEnabled val="1"/>
        </dgm:presLayoutVars>
      </dgm:prSet>
      <dgm:spPr/>
    </dgm:pt>
    <dgm:pt modelId="{0CFE4CFF-201C-47B5-AF31-B02235B4FE06}" type="pres">
      <dgm:prSet presAssocID="{7EBFAA24-6B24-46DF-8562-C051D1FBA226}" presName="parentNode1" presStyleLbl="node1" presStyleIdx="2" presStyleCnt="4" custScaleX="129075">
        <dgm:presLayoutVars>
          <dgm:chMax val="1"/>
          <dgm:bulletEnabled val="1"/>
        </dgm:presLayoutVars>
      </dgm:prSet>
      <dgm:spPr/>
      <dgm:t>
        <a:bodyPr/>
        <a:lstStyle/>
        <a:p>
          <a:endParaRPr lang="de-DE"/>
        </a:p>
      </dgm:t>
    </dgm:pt>
    <dgm:pt modelId="{9AAFF82D-EC62-4D97-86E2-F1C8BF7B53EC}" type="pres">
      <dgm:prSet presAssocID="{7EBFAA24-6B24-46DF-8562-C051D1FBA226}" presName="connSite1" presStyleCnt="0"/>
      <dgm:spPr/>
    </dgm:pt>
    <dgm:pt modelId="{94CBD2C9-D2FE-4457-92EB-0E58D53AA581}" type="pres">
      <dgm:prSet presAssocID="{57051A1D-0442-40DD-A930-97FB955882E2}" presName="Name9" presStyleLbl="sibTrans2D1" presStyleIdx="2" presStyleCnt="3" custLinFactNeighborX="11098" custLinFactNeighborY="-10522"/>
      <dgm:spPr/>
      <dgm:t>
        <a:bodyPr/>
        <a:lstStyle/>
        <a:p>
          <a:endParaRPr lang="de-DE"/>
        </a:p>
      </dgm:t>
    </dgm:pt>
    <dgm:pt modelId="{19CFA17A-0A5C-4D68-B20E-9994D67B3776}" type="pres">
      <dgm:prSet presAssocID="{FB8B9406-E4C8-4680-9D68-3364BEC804B3}" presName="composite2" presStyleCnt="0"/>
      <dgm:spPr/>
    </dgm:pt>
    <dgm:pt modelId="{98D3E1CF-7AAC-4E45-835A-BC516A72CEB1}" type="pres">
      <dgm:prSet presAssocID="{FB8B9406-E4C8-4680-9D68-3364BEC804B3}" presName="dummyNode2" presStyleLbl="node1" presStyleIdx="2" presStyleCnt="4"/>
      <dgm:spPr/>
    </dgm:pt>
    <dgm:pt modelId="{DB30B47F-1CFF-4FAC-A8D4-421119271F0B}" type="pres">
      <dgm:prSet presAssocID="{FB8B9406-E4C8-4680-9D68-3364BEC804B3}" presName="childNode2" presStyleLbl="bgAcc1" presStyleIdx="3" presStyleCnt="4" custScaleX="108251">
        <dgm:presLayoutVars>
          <dgm:bulletEnabled val="1"/>
        </dgm:presLayoutVars>
      </dgm:prSet>
      <dgm:spPr/>
    </dgm:pt>
    <dgm:pt modelId="{90A82B0C-5968-4EA7-B3F6-618F65A6DB66}" type="pres">
      <dgm:prSet presAssocID="{FB8B9406-E4C8-4680-9D68-3364BEC804B3}" presName="childNode2tx" presStyleLbl="bgAcc1" presStyleIdx="3" presStyleCnt="4">
        <dgm:presLayoutVars>
          <dgm:bulletEnabled val="1"/>
        </dgm:presLayoutVars>
      </dgm:prSet>
      <dgm:spPr/>
    </dgm:pt>
    <dgm:pt modelId="{F79402C9-49D8-4212-B7E6-090D24F15146}" type="pres">
      <dgm:prSet presAssocID="{FB8B9406-E4C8-4680-9D68-3364BEC804B3}" presName="parentNode2" presStyleLbl="node1" presStyleIdx="3" presStyleCnt="4" custScaleX="101847">
        <dgm:presLayoutVars>
          <dgm:chMax val="0"/>
          <dgm:bulletEnabled val="1"/>
        </dgm:presLayoutVars>
      </dgm:prSet>
      <dgm:spPr/>
      <dgm:t>
        <a:bodyPr/>
        <a:lstStyle/>
        <a:p>
          <a:endParaRPr lang="de-DE"/>
        </a:p>
      </dgm:t>
    </dgm:pt>
    <dgm:pt modelId="{9F6FE008-EB47-4829-A2D6-F1F5C19B7355}" type="pres">
      <dgm:prSet presAssocID="{FB8B9406-E4C8-4680-9D68-3364BEC804B3}" presName="connSite2" presStyleCnt="0"/>
      <dgm:spPr/>
    </dgm:pt>
  </dgm:ptLst>
  <dgm:cxnLst>
    <dgm:cxn modelId="{97F2CD1F-C483-456D-8DAE-056007F05D98}" type="presOf" srcId="{7EBFAA24-6B24-46DF-8562-C051D1FBA226}" destId="{0CFE4CFF-201C-47B5-AF31-B02235B4FE06}" srcOrd="0" destOrd="0" presId="urn:microsoft.com/office/officeart/2005/8/layout/hProcess4"/>
    <dgm:cxn modelId="{CC8AC51E-4327-43BE-A499-0E9488B8CB15}" type="presOf" srcId="{CA38BC67-8870-4055-8A3D-69789CB3D3AD}" destId="{B038BCDF-CA72-4688-9348-B29ECFECD121}" srcOrd="0" destOrd="0" presId="urn:microsoft.com/office/officeart/2005/8/layout/hProcess4"/>
    <dgm:cxn modelId="{4C5E8B03-3EEF-4796-B22F-63B266CED1DC}" type="presOf" srcId="{2F7969E4-C0A5-4E9E-94D5-E1C2A9EE0139}" destId="{D9030521-88D5-4BE0-B42E-9E0B372EA95F}" srcOrd="0" destOrd="0" presId="urn:microsoft.com/office/officeart/2005/8/layout/hProcess4"/>
    <dgm:cxn modelId="{231C7916-5DFD-4586-BCE6-D42B6A10418D}" srcId="{77672755-8556-40F9-B4A6-16D3D80EBDC8}" destId="{7EBFAA24-6B24-46DF-8562-C051D1FBA226}" srcOrd="2" destOrd="0" parTransId="{5B2FE6ED-A622-4693-8B51-E11FFE201818}" sibTransId="{57051A1D-0442-40DD-A930-97FB955882E2}"/>
    <dgm:cxn modelId="{86C3B620-7F1B-48C2-B178-446788F58190}" srcId="{77672755-8556-40F9-B4A6-16D3D80EBDC8}" destId="{2F7969E4-C0A5-4E9E-94D5-E1C2A9EE0139}" srcOrd="1" destOrd="0" parTransId="{BE515528-6564-4FB0-8309-0D0194BC5358}" sibTransId="{F244B350-0775-4493-BF02-4D31FA16AB47}"/>
    <dgm:cxn modelId="{2FB315C7-0AE1-456A-BEBD-C4E9A740B2A3}" type="presOf" srcId="{77672755-8556-40F9-B4A6-16D3D80EBDC8}" destId="{C0B1502A-A6E1-42D1-B3A7-54BE59C18750}" srcOrd="0" destOrd="0" presId="urn:microsoft.com/office/officeart/2005/8/layout/hProcess4"/>
    <dgm:cxn modelId="{58CB6CBE-97FA-4215-BAD9-ADA05912C402}" type="presOf" srcId="{57051A1D-0442-40DD-A930-97FB955882E2}" destId="{94CBD2C9-D2FE-4457-92EB-0E58D53AA581}" srcOrd="0" destOrd="0" presId="urn:microsoft.com/office/officeart/2005/8/layout/hProcess4"/>
    <dgm:cxn modelId="{936F563F-CEBF-4114-8F27-D7F4DFDFC0A5}" srcId="{77672755-8556-40F9-B4A6-16D3D80EBDC8}" destId="{FB8B9406-E4C8-4680-9D68-3364BEC804B3}" srcOrd="3" destOrd="0" parTransId="{D820F1C0-5918-48DB-AE60-999E3B5CD565}" sibTransId="{63242E38-FF88-42C3-93CB-06497F855020}"/>
    <dgm:cxn modelId="{12176589-44E6-41FC-A05F-06F32D2D4147}" srcId="{77672755-8556-40F9-B4A6-16D3D80EBDC8}" destId="{1AB4514C-8EC0-417E-8727-7EA31320331B}" srcOrd="0" destOrd="0" parTransId="{0B254A99-11AE-4408-B7FF-E5F32DDB8351}" sibTransId="{CA38BC67-8870-4055-8A3D-69789CB3D3AD}"/>
    <dgm:cxn modelId="{28B7CBAF-FD7F-407C-939A-0E265EA9412A}" type="presOf" srcId="{1AB4514C-8EC0-417E-8727-7EA31320331B}" destId="{75C69C70-BE7B-4F25-9968-0A19D80A8DA4}" srcOrd="0" destOrd="0" presId="urn:microsoft.com/office/officeart/2005/8/layout/hProcess4"/>
    <dgm:cxn modelId="{8AAFDE5B-C9E3-485D-BCE4-064F9048AA25}" type="presOf" srcId="{FB8B9406-E4C8-4680-9D68-3364BEC804B3}" destId="{F79402C9-49D8-4212-B7E6-090D24F15146}" srcOrd="0" destOrd="0" presId="urn:microsoft.com/office/officeart/2005/8/layout/hProcess4"/>
    <dgm:cxn modelId="{524E9CDC-3C6D-4D8F-87EC-F9101E01B937}" type="presOf" srcId="{F244B350-0775-4493-BF02-4D31FA16AB47}" destId="{C7140827-53BE-479C-A4AE-616077499790}" srcOrd="0" destOrd="0" presId="urn:microsoft.com/office/officeart/2005/8/layout/hProcess4"/>
    <dgm:cxn modelId="{9238EE66-085C-431F-B1B2-82C2D30CAD07}" type="presParOf" srcId="{C0B1502A-A6E1-42D1-B3A7-54BE59C18750}" destId="{DEFEB232-0C75-497A-97D1-0D5CF3BEEBB4}" srcOrd="0" destOrd="0" presId="urn:microsoft.com/office/officeart/2005/8/layout/hProcess4"/>
    <dgm:cxn modelId="{F79B8981-2E1E-4E3D-A511-0230639861E3}" type="presParOf" srcId="{C0B1502A-A6E1-42D1-B3A7-54BE59C18750}" destId="{AF9B6C0F-3A94-46BC-A78A-EE6D09508893}" srcOrd="1" destOrd="0" presId="urn:microsoft.com/office/officeart/2005/8/layout/hProcess4"/>
    <dgm:cxn modelId="{C584CA99-CA75-44F1-96BA-5A4963BFC7B5}" type="presParOf" srcId="{C0B1502A-A6E1-42D1-B3A7-54BE59C18750}" destId="{93BEE9DA-0BD9-407A-8B03-376BDAD78C82}" srcOrd="2" destOrd="0" presId="urn:microsoft.com/office/officeart/2005/8/layout/hProcess4"/>
    <dgm:cxn modelId="{03B8F813-B550-48A5-A4D6-3AD5CC165C18}" type="presParOf" srcId="{93BEE9DA-0BD9-407A-8B03-376BDAD78C82}" destId="{8AA3DAEA-C664-4839-80CD-F05B4838A6CB}" srcOrd="0" destOrd="0" presId="urn:microsoft.com/office/officeart/2005/8/layout/hProcess4"/>
    <dgm:cxn modelId="{B5E145EC-6B82-4D5C-9401-40027FAC07DD}" type="presParOf" srcId="{8AA3DAEA-C664-4839-80CD-F05B4838A6CB}" destId="{B34D0CE2-C5E2-4EA5-AD1B-C368A2486D0E}" srcOrd="0" destOrd="0" presId="urn:microsoft.com/office/officeart/2005/8/layout/hProcess4"/>
    <dgm:cxn modelId="{9661EDA2-AED0-4449-A6A3-0E90E0606DEE}" type="presParOf" srcId="{8AA3DAEA-C664-4839-80CD-F05B4838A6CB}" destId="{6358E5C0-C7B4-46EE-B6B1-B0A7A2456668}" srcOrd="1" destOrd="0" presId="urn:microsoft.com/office/officeart/2005/8/layout/hProcess4"/>
    <dgm:cxn modelId="{9B04E70D-B2DE-4D81-A583-A0CF9C5F0182}" type="presParOf" srcId="{8AA3DAEA-C664-4839-80CD-F05B4838A6CB}" destId="{33FE5BB6-7E36-4752-BB65-C7E71E26A28C}" srcOrd="2" destOrd="0" presId="urn:microsoft.com/office/officeart/2005/8/layout/hProcess4"/>
    <dgm:cxn modelId="{ED798B55-A53F-4DB0-A1A3-A39383421AE8}" type="presParOf" srcId="{8AA3DAEA-C664-4839-80CD-F05B4838A6CB}" destId="{75C69C70-BE7B-4F25-9968-0A19D80A8DA4}" srcOrd="3" destOrd="0" presId="urn:microsoft.com/office/officeart/2005/8/layout/hProcess4"/>
    <dgm:cxn modelId="{3E8782F9-F8A3-48E2-A671-8B857C82CD08}" type="presParOf" srcId="{8AA3DAEA-C664-4839-80CD-F05B4838A6CB}" destId="{0430868C-2AD6-4941-ACCD-1C487E36A7EB}" srcOrd="4" destOrd="0" presId="urn:microsoft.com/office/officeart/2005/8/layout/hProcess4"/>
    <dgm:cxn modelId="{5298733F-3D40-4668-878F-7F82210AA8CC}" type="presParOf" srcId="{93BEE9DA-0BD9-407A-8B03-376BDAD78C82}" destId="{B038BCDF-CA72-4688-9348-B29ECFECD121}" srcOrd="1" destOrd="0" presId="urn:microsoft.com/office/officeart/2005/8/layout/hProcess4"/>
    <dgm:cxn modelId="{C8C6C6D3-6912-4CF6-BD37-0BCD472A67C7}" type="presParOf" srcId="{93BEE9DA-0BD9-407A-8B03-376BDAD78C82}" destId="{45CAB7D2-E762-4ABF-B4BD-29C58F4A8922}" srcOrd="2" destOrd="0" presId="urn:microsoft.com/office/officeart/2005/8/layout/hProcess4"/>
    <dgm:cxn modelId="{EB27C165-0F22-4C3A-9C68-4404D0DE0C19}" type="presParOf" srcId="{45CAB7D2-E762-4ABF-B4BD-29C58F4A8922}" destId="{AFA6C973-9683-42B7-8948-1B086D27D619}" srcOrd="0" destOrd="0" presId="urn:microsoft.com/office/officeart/2005/8/layout/hProcess4"/>
    <dgm:cxn modelId="{D98F7DF4-A49F-44DB-9608-5AF469C8DBDA}" type="presParOf" srcId="{45CAB7D2-E762-4ABF-B4BD-29C58F4A8922}" destId="{3CB3FC62-C6AB-474E-AB6C-502F23B92670}" srcOrd="1" destOrd="0" presId="urn:microsoft.com/office/officeart/2005/8/layout/hProcess4"/>
    <dgm:cxn modelId="{EEE59B31-B8D4-4628-A118-E21B419111A4}" type="presParOf" srcId="{45CAB7D2-E762-4ABF-B4BD-29C58F4A8922}" destId="{E62BF80C-6959-416D-A608-E4F0F3430940}" srcOrd="2" destOrd="0" presId="urn:microsoft.com/office/officeart/2005/8/layout/hProcess4"/>
    <dgm:cxn modelId="{5A0A4122-41D8-4AE5-AC73-E4497B93F62D}" type="presParOf" srcId="{45CAB7D2-E762-4ABF-B4BD-29C58F4A8922}" destId="{D9030521-88D5-4BE0-B42E-9E0B372EA95F}" srcOrd="3" destOrd="0" presId="urn:microsoft.com/office/officeart/2005/8/layout/hProcess4"/>
    <dgm:cxn modelId="{F5D07146-9983-474F-845A-BD6E3C8FC29C}" type="presParOf" srcId="{45CAB7D2-E762-4ABF-B4BD-29C58F4A8922}" destId="{6374B6AC-ADCF-4EFD-A058-B3D2B552259F}" srcOrd="4" destOrd="0" presId="urn:microsoft.com/office/officeart/2005/8/layout/hProcess4"/>
    <dgm:cxn modelId="{8E8039B2-96CA-4596-B0DD-B2BE386790E1}" type="presParOf" srcId="{93BEE9DA-0BD9-407A-8B03-376BDAD78C82}" destId="{C7140827-53BE-479C-A4AE-616077499790}" srcOrd="3" destOrd="0" presId="urn:microsoft.com/office/officeart/2005/8/layout/hProcess4"/>
    <dgm:cxn modelId="{ECD4EDE5-13B8-4A54-8D19-EA3FCCAED1C7}" type="presParOf" srcId="{93BEE9DA-0BD9-407A-8B03-376BDAD78C82}" destId="{B836E899-3CEC-4CB8-974F-1967F9F0A09F}" srcOrd="4" destOrd="0" presId="urn:microsoft.com/office/officeart/2005/8/layout/hProcess4"/>
    <dgm:cxn modelId="{3D7901A4-68A0-465A-9859-6AA60B2D3365}" type="presParOf" srcId="{B836E899-3CEC-4CB8-974F-1967F9F0A09F}" destId="{07D31BB3-2705-4428-AEAE-72C747872D5B}" srcOrd="0" destOrd="0" presId="urn:microsoft.com/office/officeart/2005/8/layout/hProcess4"/>
    <dgm:cxn modelId="{7A1562A7-BFED-4964-BE94-8209AB8B1017}" type="presParOf" srcId="{B836E899-3CEC-4CB8-974F-1967F9F0A09F}" destId="{4A8B8B57-A3DD-43A3-AB55-77FF213435A6}" srcOrd="1" destOrd="0" presId="urn:microsoft.com/office/officeart/2005/8/layout/hProcess4"/>
    <dgm:cxn modelId="{005FAA51-6929-41D8-BE5C-BEF02BDD0590}" type="presParOf" srcId="{B836E899-3CEC-4CB8-974F-1967F9F0A09F}" destId="{94681ECC-2B6A-4190-A8E5-AE3CA871C18B}" srcOrd="2" destOrd="0" presId="urn:microsoft.com/office/officeart/2005/8/layout/hProcess4"/>
    <dgm:cxn modelId="{78033AA5-10E4-49CA-AC75-BB9EF3ADA753}" type="presParOf" srcId="{B836E899-3CEC-4CB8-974F-1967F9F0A09F}" destId="{0CFE4CFF-201C-47B5-AF31-B02235B4FE06}" srcOrd="3" destOrd="0" presId="urn:microsoft.com/office/officeart/2005/8/layout/hProcess4"/>
    <dgm:cxn modelId="{0D518D87-D5CF-44AD-8B20-C90CD6919FB1}" type="presParOf" srcId="{B836E899-3CEC-4CB8-974F-1967F9F0A09F}" destId="{9AAFF82D-EC62-4D97-86E2-F1C8BF7B53EC}" srcOrd="4" destOrd="0" presId="urn:microsoft.com/office/officeart/2005/8/layout/hProcess4"/>
    <dgm:cxn modelId="{B0A2712E-8432-4DB1-8406-ADD553D76B08}" type="presParOf" srcId="{93BEE9DA-0BD9-407A-8B03-376BDAD78C82}" destId="{94CBD2C9-D2FE-4457-92EB-0E58D53AA581}" srcOrd="5" destOrd="0" presId="urn:microsoft.com/office/officeart/2005/8/layout/hProcess4"/>
    <dgm:cxn modelId="{B520140E-4B83-4AD6-B6C1-BF46EDC99CC7}" type="presParOf" srcId="{93BEE9DA-0BD9-407A-8B03-376BDAD78C82}" destId="{19CFA17A-0A5C-4D68-B20E-9994D67B3776}" srcOrd="6" destOrd="0" presId="urn:microsoft.com/office/officeart/2005/8/layout/hProcess4"/>
    <dgm:cxn modelId="{E97EC083-49D0-4D4A-B3F1-1781F6F01850}" type="presParOf" srcId="{19CFA17A-0A5C-4D68-B20E-9994D67B3776}" destId="{98D3E1CF-7AAC-4E45-835A-BC516A72CEB1}" srcOrd="0" destOrd="0" presId="urn:microsoft.com/office/officeart/2005/8/layout/hProcess4"/>
    <dgm:cxn modelId="{E5779F0C-B1BA-4B8F-9FA9-DCE8181D31F8}" type="presParOf" srcId="{19CFA17A-0A5C-4D68-B20E-9994D67B3776}" destId="{DB30B47F-1CFF-4FAC-A8D4-421119271F0B}" srcOrd="1" destOrd="0" presId="urn:microsoft.com/office/officeart/2005/8/layout/hProcess4"/>
    <dgm:cxn modelId="{8E6A8500-5BED-48DD-82EB-C852DCE05A28}" type="presParOf" srcId="{19CFA17A-0A5C-4D68-B20E-9994D67B3776}" destId="{90A82B0C-5968-4EA7-B3F6-618F65A6DB66}" srcOrd="2" destOrd="0" presId="urn:microsoft.com/office/officeart/2005/8/layout/hProcess4"/>
    <dgm:cxn modelId="{BB59C93F-0316-4C7A-B96F-1F7183E4A98B}" type="presParOf" srcId="{19CFA17A-0A5C-4D68-B20E-9994D67B3776}" destId="{F79402C9-49D8-4212-B7E6-090D24F15146}" srcOrd="3" destOrd="0" presId="urn:microsoft.com/office/officeart/2005/8/layout/hProcess4"/>
    <dgm:cxn modelId="{8F7E934F-8A53-4DA9-825E-14265F7E810A}" type="presParOf" srcId="{19CFA17A-0A5C-4D68-B20E-9994D67B3776}" destId="{9F6FE008-EB47-4829-A2D6-F1F5C19B735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CDBB-DA47-4E62-8A74-47C2A4DD44D4}">
      <dsp:nvSpPr>
        <dsp:cNvPr id="0" name=""/>
        <dsp:cNvSpPr/>
      </dsp:nvSpPr>
      <dsp:spPr>
        <a:xfrm rot="21300000">
          <a:off x="24202" y="2077307"/>
          <a:ext cx="7838295" cy="897603"/>
        </a:xfrm>
        <a:prstGeom prst="mathMinus">
          <a:avLst/>
        </a:prstGeom>
        <a:solidFill>
          <a:schemeClr val="accent4">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0CF8D-E02E-472F-85A0-337E67477022}">
      <dsp:nvSpPr>
        <dsp:cNvPr id="0" name=""/>
        <dsp:cNvSpPr/>
      </dsp:nvSpPr>
      <dsp:spPr>
        <a:xfrm>
          <a:off x="946404" y="252610"/>
          <a:ext cx="2366010" cy="2020887"/>
        </a:xfrm>
        <a:prstGeom prst="downArrow">
          <a:avLst/>
        </a:prstGeom>
        <a:solidFill>
          <a:schemeClr val="lt1">
            <a:hueOff val="0"/>
            <a:satOff val="0"/>
            <a:lumOff val="0"/>
            <a:alphaOff val="0"/>
          </a:schemeClr>
        </a:solid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F6FEC-190B-4A53-BF1C-1B73DA7A378C}">
      <dsp:nvSpPr>
        <dsp:cNvPr id="0" name=""/>
        <dsp:cNvSpPr/>
      </dsp:nvSpPr>
      <dsp:spPr>
        <a:xfrm>
          <a:off x="3987969" y="0"/>
          <a:ext cx="2907706" cy="21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de-DE" sz="3200" b="1" kern="1200"/>
            <a:t>Stichworte / keywords</a:t>
          </a:r>
        </a:p>
        <a:p>
          <a:pPr lvl="0" algn="ctr" defTabSz="1422400">
            <a:lnSpc>
              <a:spcPct val="90000"/>
            </a:lnSpc>
            <a:spcBef>
              <a:spcPct val="0"/>
            </a:spcBef>
            <a:spcAft>
              <a:spcPct val="35000"/>
            </a:spcAft>
          </a:pPr>
          <a:r>
            <a:rPr lang="de-DE" sz="1600" b="1" kern="1200"/>
            <a:t>Enge</a:t>
          </a:r>
          <a:r>
            <a:rPr lang="de-DE" sz="1600" kern="1200"/>
            <a:t> Definition: kommt im Titel / Untertitel vor</a:t>
          </a:r>
        </a:p>
        <a:p>
          <a:pPr lvl="0" algn="ctr" defTabSz="1422400">
            <a:lnSpc>
              <a:spcPct val="90000"/>
            </a:lnSpc>
            <a:spcBef>
              <a:spcPct val="0"/>
            </a:spcBef>
            <a:spcAft>
              <a:spcPct val="35000"/>
            </a:spcAft>
          </a:pPr>
          <a:r>
            <a:rPr lang="de-DE" sz="1600" b="1" kern="1200"/>
            <a:t>Weite</a:t>
          </a:r>
          <a:r>
            <a:rPr lang="de-DE" sz="1600" kern="1200"/>
            <a:t> Definition: kommt (irgendwo) im Katalog-/Datenbankeintrag vor</a:t>
          </a:r>
          <a:endParaRPr lang="de-DE" sz="1600" kern="1200" dirty="0"/>
        </a:p>
      </dsp:txBody>
      <dsp:txXfrm>
        <a:off x="3987969" y="0"/>
        <a:ext cx="2907706" cy="2121931"/>
      </dsp:txXfrm>
    </dsp:sp>
    <dsp:sp modelId="{765958FE-2501-4612-9EDF-772A0E54505D}">
      <dsp:nvSpPr>
        <dsp:cNvPr id="0" name=""/>
        <dsp:cNvSpPr/>
      </dsp:nvSpPr>
      <dsp:spPr>
        <a:xfrm>
          <a:off x="4536500" y="2784116"/>
          <a:ext cx="2366010" cy="2020887"/>
        </a:xfrm>
        <a:prstGeom prst="upArrow">
          <a:avLst/>
        </a:prstGeom>
        <a:solidFill>
          <a:schemeClr val="lt1">
            <a:hueOff val="0"/>
            <a:satOff val="0"/>
            <a:lumOff val="0"/>
            <a:alphaOff val="0"/>
          </a:schemeClr>
        </a:solid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CA4EA-9DC3-4ADD-B166-894D09332412}">
      <dsp:nvSpPr>
        <dsp:cNvPr id="0" name=""/>
        <dsp:cNvSpPr/>
      </dsp:nvSpPr>
      <dsp:spPr>
        <a:xfrm>
          <a:off x="648072" y="2930287"/>
          <a:ext cx="3593609" cy="212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de-DE" sz="3200" b="1" kern="1200" dirty="0"/>
            <a:t>Schlagworte / </a:t>
          </a:r>
          <a:r>
            <a:rPr lang="de-DE" sz="3200" b="1" kern="1200" dirty="0" err="1"/>
            <a:t>subject</a:t>
          </a:r>
          <a:r>
            <a:rPr lang="de-DE" sz="3200" b="1" kern="1200" dirty="0"/>
            <a:t> </a:t>
          </a:r>
          <a:r>
            <a:rPr lang="de-DE" sz="3200" b="1" kern="1200" dirty="0" err="1"/>
            <a:t>heading</a:t>
          </a:r>
          <a:endParaRPr lang="de-DE" sz="3200" b="1" kern="1200" dirty="0"/>
        </a:p>
        <a:p>
          <a:pPr lvl="0" algn="ctr" defTabSz="1422400">
            <a:lnSpc>
              <a:spcPct val="90000"/>
            </a:lnSpc>
            <a:spcBef>
              <a:spcPct val="0"/>
            </a:spcBef>
            <a:spcAft>
              <a:spcPct val="35000"/>
            </a:spcAft>
          </a:pPr>
          <a:r>
            <a:rPr lang="de-DE" sz="2000" kern="1200" dirty="0"/>
            <a:t>Beschreibt den Inhalt des Werkes durch ein festgelegtes Vokabular</a:t>
          </a:r>
        </a:p>
      </dsp:txBody>
      <dsp:txXfrm>
        <a:off x="648072" y="2930287"/>
        <a:ext cx="3593609" cy="2121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005E6-6A28-E84C-A112-ECD96F289F49}">
      <dsp:nvSpPr>
        <dsp:cNvPr id="0" name=""/>
        <dsp:cNvSpPr/>
      </dsp:nvSpPr>
      <dsp:spPr>
        <a:xfrm>
          <a:off x="639123" y="559166"/>
          <a:ext cx="2581208" cy="147699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Vorschul-erziehung</a:t>
          </a:r>
        </a:p>
      </dsp:txBody>
      <dsp:txXfrm>
        <a:off x="999562" y="733336"/>
        <a:ext cx="1488264" cy="1128654"/>
      </dsp:txXfrm>
    </dsp:sp>
    <dsp:sp modelId="{B663C764-2BEA-0645-891B-2FC629C25EEB}">
      <dsp:nvSpPr>
        <dsp:cNvPr id="0" name=""/>
        <dsp:cNvSpPr/>
      </dsp:nvSpPr>
      <dsp:spPr>
        <a:xfrm>
          <a:off x="2499453" y="559166"/>
          <a:ext cx="2581208" cy="147699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Sesam-straße</a:t>
          </a:r>
        </a:p>
      </dsp:txBody>
      <dsp:txXfrm>
        <a:off x="3231958" y="733336"/>
        <a:ext cx="1488264" cy="112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005E6-6A28-E84C-A112-ECD96F289F49}">
      <dsp:nvSpPr>
        <dsp:cNvPr id="0" name=""/>
        <dsp:cNvSpPr/>
      </dsp:nvSpPr>
      <dsp:spPr>
        <a:xfrm>
          <a:off x="639123" y="559166"/>
          <a:ext cx="2581208" cy="1476993"/>
        </a:xfrm>
        <a:prstGeom prst="ellipse">
          <a:avLst/>
        </a:prstGeom>
        <a:solidFill>
          <a:schemeClr val="accent4">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Vorschul-erziehung</a:t>
          </a:r>
        </a:p>
      </dsp:txBody>
      <dsp:txXfrm>
        <a:off x="999562" y="733336"/>
        <a:ext cx="1488264" cy="1128654"/>
      </dsp:txXfrm>
    </dsp:sp>
    <dsp:sp modelId="{B663C764-2BEA-0645-891B-2FC629C25EEB}">
      <dsp:nvSpPr>
        <dsp:cNvPr id="0" name=""/>
        <dsp:cNvSpPr/>
      </dsp:nvSpPr>
      <dsp:spPr>
        <a:xfrm>
          <a:off x="2499453" y="559166"/>
          <a:ext cx="2581208" cy="1476993"/>
        </a:xfrm>
        <a:prstGeom prst="ellipse">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Sesam-straße</a:t>
          </a:r>
        </a:p>
      </dsp:txBody>
      <dsp:txXfrm>
        <a:off x="3231958" y="733336"/>
        <a:ext cx="1488264" cy="1128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005E6-6A28-E84C-A112-ECD96F289F49}">
      <dsp:nvSpPr>
        <dsp:cNvPr id="0" name=""/>
        <dsp:cNvSpPr/>
      </dsp:nvSpPr>
      <dsp:spPr>
        <a:xfrm>
          <a:off x="639123" y="559166"/>
          <a:ext cx="2581208" cy="1476993"/>
        </a:xfrm>
        <a:prstGeom prst="ellipse">
          <a:avLst/>
        </a:prstGeom>
        <a:solidFill>
          <a:schemeClr val="accent5">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Vorschul-erziehung</a:t>
          </a:r>
        </a:p>
      </dsp:txBody>
      <dsp:txXfrm>
        <a:off x="999562" y="733336"/>
        <a:ext cx="1488264" cy="1128654"/>
      </dsp:txXfrm>
    </dsp:sp>
    <dsp:sp modelId="{B663C764-2BEA-0645-891B-2FC629C25EEB}">
      <dsp:nvSpPr>
        <dsp:cNvPr id="0" name=""/>
        <dsp:cNvSpPr/>
      </dsp:nvSpPr>
      <dsp:spPr>
        <a:xfrm>
          <a:off x="2499453" y="559166"/>
          <a:ext cx="2581208" cy="1476993"/>
        </a:xfrm>
        <a:prstGeom prst="ellipse">
          <a:avLst/>
        </a:prstGeom>
        <a:solidFill>
          <a:schemeClr val="bg1"/>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DE" sz="2900" kern="1200"/>
            <a:t>Sesam-straße</a:t>
          </a:r>
        </a:p>
      </dsp:txBody>
      <dsp:txXfrm>
        <a:off x="3231958" y="733336"/>
        <a:ext cx="1488264" cy="1128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8E5C0-C7B4-46EE-B6B1-B0A7A2456668}">
      <dsp:nvSpPr>
        <dsp:cNvPr id="0" name=""/>
        <dsp:cNvSpPr/>
      </dsp:nvSpPr>
      <dsp:spPr>
        <a:xfrm>
          <a:off x="52760" y="780085"/>
          <a:ext cx="1320863" cy="10747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8BCDF-CA72-4688-9348-B29ECFECD121}">
      <dsp:nvSpPr>
        <dsp:cNvPr id="0" name=""/>
        <dsp:cNvSpPr/>
      </dsp:nvSpPr>
      <dsp:spPr>
        <a:xfrm>
          <a:off x="851494" y="1001428"/>
          <a:ext cx="1522070" cy="1522070"/>
        </a:xfrm>
        <a:prstGeom prst="leftCircularArrow">
          <a:avLst>
            <a:gd name="adj1" fmla="val 3644"/>
            <a:gd name="adj2" fmla="val 453714"/>
            <a:gd name="adj3" fmla="val 2139545"/>
            <a:gd name="adj4" fmla="val 8934810"/>
            <a:gd name="adj5" fmla="val 42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69C70-BE7B-4F25-9968-0A19D80A8DA4}">
      <dsp:nvSpPr>
        <dsp:cNvPr id="0" name=""/>
        <dsp:cNvSpPr/>
      </dsp:nvSpPr>
      <dsp:spPr>
        <a:xfrm>
          <a:off x="292713" y="1772069"/>
          <a:ext cx="1158244" cy="460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t>1. Recherche vorbereiten</a:t>
          </a:r>
          <a:endParaRPr lang="de-DE" sz="1600" kern="1200" dirty="0"/>
        </a:p>
      </dsp:txBody>
      <dsp:txXfrm>
        <a:off x="306203" y="1785559"/>
        <a:ext cx="1131264" cy="433615"/>
      </dsp:txXfrm>
    </dsp:sp>
    <dsp:sp modelId="{3CB3FC62-C6AB-474E-AB6C-502F23B92670}">
      <dsp:nvSpPr>
        <dsp:cNvPr id="0" name=""/>
        <dsp:cNvSpPr/>
      </dsp:nvSpPr>
      <dsp:spPr>
        <a:xfrm>
          <a:off x="1721268" y="776456"/>
          <a:ext cx="1303025" cy="13101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40827-53BE-479C-A4AE-616077499790}">
      <dsp:nvSpPr>
        <dsp:cNvPr id="0" name=""/>
        <dsp:cNvSpPr/>
      </dsp:nvSpPr>
      <dsp:spPr>
        <a:xfrm>
          <a:off x="2471140" y="383767"/>
          <a:ext cx="1765399" cy="1765399"/>
        </a:xfrm>
        <a:prstGeom prst="circularArrow">
          <a:avLst>
            <a:gd name="adj1" fmla="val 3142"/>
            <a:gd name="adj2" fmla="val 386532"/>
            <a:gd name="adj3" fmla="val 19439977"/>
            <a:gd name="adj4" fmla="val 12577531"/>
            <a:gd name="adj5" fmla="val 36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30521-88D5-4BE0-B42E-9E0B372EA95F}">
      <dsp:nvSpPr>
        <dsp:cNvPr id="0" name=""/>
        <dsp:cNvSpPr/>
      </dsp:nvSpPr>
      <dsp:spPr>
        <a:xfrm>
          <a:off x="1937419" y="663867"/>
          <a:ext cx="1305063" cy="460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endParaRPr lang="de-DE" sz="2600" kern="1200" dirty="0"/>
        </a:p>
      </dsp:txBody>
      <dsp:txXfrm>
        <a:off x="1950909" y="677357"/>
        <a:ext cx="1278083" cy="433615"/>
      </dsp:txXfrm>
    </dsp:sp>
    <dsp:sp modelId="{4A8B8B57-A3DD-43A3-AB55-77FF213435A6}">
      <dsp:nvSpPr>
        <dsp:cNvPr id="0" name=""/>
        <dsp:cNvSpPr/>
      </dsp:nvSpPr>
      <dsp:spPr>
        <a:xfrm>
          <a:off x="3506608" y="895005"/>
          <a:ext cx="1303025" cy="10747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BD2C9-D2FE-4457-92EB-0E58D53AA581}">
      <dsp:nvSpPr>
        <dsp:cNvPr id="0" name=""/>
        <dsp:cNvSpPr/>
      </dsp:nvSpPr>
      <dsp:spPr>
        <a:xfrm>
          <a:off x="4404038" y="721484"/>
          <a:ext cx="1769937" cy="1769937"/>
        </a:xfrm>
        <a:prstGeom prst="leftCircularArrow">
          <a:avLst>
            <a:gd name="adj1" fmla="val 3134"/>
            <a:gd name="adj2" fmla="val 385468"/>
            <a:gd name="adj3" fmla="val 2160979"/>
            <a:gd name="adj4" fmla="val 9024489"/>
            <a:gd name="adj5" fmla="val 36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FE4CFF-201C-47B5-AF31-B02235B4FE06}">
      <dsp:nvSpPr>
        <dsp:cNvPr id="0" name=""/>
        <dsp:cNvSpPr/>
      </dsp:nvSpPr>
      <dsp:spPr>
        <a:xfrm>
          <a:off x="3627790" y="1739431"/>
          <a:ext cx="1495004" cy="460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smtClean="0"/>
            <a:t>3. Suche mit In-formationsmitteln</a:t>
          </a:r>
          <a:endParaRPr lang="de-DE" sz="1400" kern="1200" dirty="0"/>
        </a:p>
      </dsp:txBody>
      <dsp:txXfrm>
        <a:off x="3641280" y="1752921"/>
        <a:ext cx="1468024" cy="433615"/>
      </dsp:txXfrm>
    </dsp:sp>
    <dsp:sp modelId="{DB30B47F-1CFF-4FAC-A8D4-421119271F0B}">
      <dsp:nvSpPr>
        <dsp:cNvPr id="0" name=""/>
        <dsp:cNvSpPr/>
      </dsp:nvSpPr>
      <dsp:spPr>
        <a:xfrm>
          <a:off x="5386919" y="895005"/>
          <a:ext cx="1410537" cy="10747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402C9-49D8-4212-B7E6-090D24F15146}">
      <dsp:nvSpPr>
        <dsp:cNvPr id="0" name=""/>
        <dsp:cNvSpPr/>
      </dsp:nvSpPr>
      <dsp:spPr>
        <a:xfrm>
          <a:off x="5719540" y="664708"/>
          <a:ext cx="1179637" cy="460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t>4. Ergebnisse</a:t>
          </a:r>
          <a:endParaRPr lang="de-DE" sz="1600" kern="1200" dirty="0"/>
        </a:p>
      </dsp:txBody>
      <dsp:txXfrm>
        <a:off x="5733030" y="678198"/>
        <a:ext cx="1152657" cy="43361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7006" cy="511572"/>
          </a:xfrm>
          <a:prstGeom prst="rect">
            <a:avLst/>
          </a:prstGeom>
        </p:spPr>
        <p:txBody>
          <a:bodyPr vert="horz" lIns="95619" tIns="47809" rIns="95619" bIns="47809" rtlCol="0"/>
          <a:lstStyle>
            <a:lvl1pPr algn="l">
              <a:defRPr sz="1300">
                <a:latin typeface="Arial" charset="0"/>
                <a:ea typeface="ＭＳ Ｐゴシック" charset="0"/>
                <a:cs typeface="+mn-cs"/>
              </a:defRPr>
            </a:lvl1pPr>
          </a:lstStyle>
          <a:p>
            <a:pPr>
              <a:defRPr/>
            </a:pPr>
            <a:endParaRPr lang="de-DE"/>
          </a:p>
        </p:txBody>
      </p:sp>
      <p:sp>
        <p:nvSpPr>
          <p:cNvPr id="3" name="Datumsplatzhalter 2"/>
          <p:cNvSpPr>
            <a:spLocks noGrp="1"/>
          </p:cNvSpPr>
          <p:nvPr>
            <p:ph type="dt" sz="quarter" idx="1"/>
          </p:nvPr>
        </p:nvSpPr>
        <p:spPr>
          <a:xfrm>
            <a:off x="4023778" y="0"/>
            <a:ext cx="3077006" cy="511572"/>
          </a:xfrm>
          <a:prstGeom prst="rect">
            <a:avLst/>
          </a:prstGeom>
        </p:spPr>
        <p:txBody>
          <a:bodyPr vert="horz" wrap="square" lIns="95619" tIns="47809" rIns="95619" bIns="47809" numCol="1" anchor="t" anchorCtr="0" compatLnSpc="1">
            <a:prstTxWarp prst="textNoShape">
              <a:avLst/>
            </a:prstTxWarp>
          </a:bodyPr>
          <a:lstStyle>
            <a:lvl1pPr algn="r">
              <a:defRPr sz="1300" smtClean="0"/>
            </a:lvl1pPr>
          </a:lstStyle>
          <a:p>
            <a:pPr>
              <a:defRPr/>
            </a:pPr>
            <a:fld id="{50D2CE89-0CFB-4D07-9F8A-AC812DC941A0}" type="datetimeFigureOut">
              <a:rPr lang="de-DE"/>
              <a:pPr>
                <a:defRPr/>
              </a:pPr>
              <a:t>02.07.2020</a:t>
            </a:fld>
            <a:endParaRPr lang="de-DE"/>
          </a:p>
        </p:txBody>
      </p:sp>
      <p:sp>
        <p:nvSpPr>
          <p:cNvPr id="4" name="Fußzeilenplatzhalter 3"/>
          <p:cNvSpPr>
            <a:spLocks noGrp="1"/>
          </p:cNvSpPr>
          <p:nvPr>
            <p:ph type="ftr" sz="quarter" idx="2"/>
          </p:nvPr>
        </p:nvSpPr>
        <p:spPr>
          <a:xfrm>
            <a:off x="0" y="9718227"/>
            <a:ext cx="3077006" cy="511572"/>
          </a:xfrm>
          <a:prstGeom prst="rect">
            <a:avLst/>
          </a:prstGeom>
        </p:spPr>
        <p:txBody>
          <a:bodyPr vert="horz" lIns="95619" tIns="47809" rIns="95619" bIns="47809" rtlCol="0" anchor="b"/>
          <a:lstStyle>
            <a:lvl1pPr algn="l">
              <a:defRPr sz="1300">
                <a:latin typeface="Arial" charset="0"/>
                <a:ea typeface="ＭＳ Ｐゴシック" charset="0"/>
                <a:cs typeface="+mn-cs"/>
              </a:defRPr>
            </a:lvl1pPr>
          </a:lstStyle>
          <a:p>
            <a:pPr>
              <a:defRPr/>
            </a:pPr>
            <a:endParaRPr lang="de-DE"/>
          </a:p>
        </p:txBody>
      </p:sp>
      <p:sp>
        <p:nvSpPr>
          <p:cNvPr id="5" name="Foliennummernplatzhalter 4"/>
          <p:cNvSpPr>
            <a:spLocks noGrp="1"/>
          </p:cNvSpPr>
          <p:nvPr>
            <p:ph type="sldNum" sz="quarter" idx="3"/>
          </p:nvPr>
        </p:nvSpPr>
        <p:spPr>
          <a:xfrm>
            <a:off x="4023778" y="9718227"/>
            <a:ext cx="3077006" cy="511572"/>
          </a:xfrm>
          <a:prstGeom prst="rect">
            <a:avLst/>
          </a:prstGeom>
        </p:spPr>
        <p:txBody>
          <a:bodyPr vert="horz" wrap="square" lIns="95619" tIns="47809" rIns="95619" bIns="47809" numCol="1" anchor="b" anchorCtr="0" compatLnSpc="1">
            <a:prstTxWarp prst="textNoShape">
              <a:avLst/>
            </a:prstTxWarp>
          </a:bodyPr>
          <a:lstStyle>
            <a:lvl1pPr algn="r">
              <a:defRPr sz="1300" smtClean="0"/>
            </a:lvl1pPr>
          </a:lstStyle>
          <a:p>
            <a:pPr>
              <a:defRPr/>
            </a:pPr>
            <a:fld id="{BE97B140-3A9E-45D0-9689-C67430FB7EB0}" type="slidenum">
              <a:rPr lang="de-DE"/>
              <a:pPr>
                <a:defRPr/>
              </a:pPr>
              <a:t>‹Nr.›</a:t>
            </a:fld>
            <a:endParaRPr lang="de-DE"/>
          </a:p>
        </p:txBody>
      </p:sp>
    </p:spTree>
    <p:extLst>
      <p:ext uri="{BB962C8B-B14F-4D97-AF65-F5344CB8AC3E}">
        <p14:creationId xmlns:p14="http://schemas.microsoft.com/office/powerpoint/2010/main" val="3623191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006"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5619" tIns="47809" rIns="95619" bIns="47809" numCol="1" anchor="t" anchorCtr="0" compatLnSpc="1">
            <a:prstTxWarp prst="textNoShape">
              <a:avLst/>
            </a:prstTxWarp>
          </a:bodyPr>
          <a:lstStyle>
            <a:lvl1pPr>
              <a:defRPr sz="1300">
                <a:latin typeface="Arial" charset="0"/>
                <a:ea typeface="ＭＳ Ｐゴシック" charset="0"/>
                <a:cs typeface="+mn-cs"/>
              </a:defRPr>
            </a:lvl1pPr>
          </a:lstStyle>
          <a:p>
            <a:pPr>
              <a:defRPr/>
            </a:pPr>
            <a:endParaRPr lang="de-DE"/>
          </a:p>
        </p:txBody>
      </p:sp>
      <p:sp>
        <p:nvSpPr>
          <p:cNvPr id="4099" name="Rectangle 3"/>
          <p:cNvSpPr>
            <a:spLocks noGrp="1" noChangeArrowheads="1"/>
          </p:cNvSpPr>
          <p:nvPr>
            <p:ph type="dt" idx="1"/>
          </p:nvPr>
        </p:nvSpPr>
        <p:spPr bwMode="auto">
          <a:xfrm>
            <a:off x="4023778" y="0"/>
            <a:ext cx="3077006"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5619" tIns="47809" rIns="95619" bIns="47809" numCol="1" anchor="t" anchorCtr="0" compatLnSpc="1">
            <a:prstTxWarp prst="textNoShape">
              <a:avLst/>
            </a:prstTxWarp>
          </a:bodyPr>
          <a:lstStyle>
            <a:lvl1pPr algn="r">
              <a:defRPr sz="1300">
                <a:latin typeface="Arial" charset="0"/>
                <a:ea typeface="ＭＳ Ｐゴシック" charset="0"/>
                <a:cs typeface="+mn-cs"/>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0079" y="4859933"/>
            <a:ext cx="5682318" cy="46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5619" tIns="47809" rIns="95619" bIns="4780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718227"/>
            <a:ext cx="3077006"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5619" tIns="47809" rIns="95619" bIns="47809" numCol="1" anchor="b" anchorCtr="0" compatLnSpc="1">
            <a:prstTxWarp prst="textNoShape">
              <a:avLst/>
            </a:prstTxWarp>
          </a:bodyPr>
          <a:lstStyle>
            <a:lvl1pPr>
              <a:defRPr sz="1300">
                <a:latin typeface="Arial" charset="0"/>
                <a:ea typeface="ＭＳ Ｐゴシック" charset="0"/>
                <a:cs typeface="+mn-cs"/>
              </a:defRPr>
            </a:lvl1pPr>
          </a:lstStyle>
          <a:p>
            <a:pPr>
              <a:defRPr/>
            </a:pPr>
            <a:endParaRPr lang="de-DE"/>
          </a:p>
        </p:txBody>
      </p:sp>
      <p:sp>
        <p:nvSpPr>
          <p:cNvPr id="4103" name="Rectangle 7"/>
          <p:cNvSpPr>
            <a:spLocks noGrp="1" noChangeArrowheads="1"/>
          </p:cNvSpPr>
          <p:nvPr>
            <p:ph type="sldNum" sz="quarter" idx="5"/>
          </p:nvPr>
        </p:nvSpPr>
        <p:spPr bwMode="auto">
          <a:xfrm>
            <a:off x="4023778" y="9718227"/>
            <a:ext cx="3077006"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5619" tIns="47809" rIns="95619" bIns="47809" numCol="1" anchor="b" anchorCtr="0" compatLnSpc="1">
            <a:prstTxWarp prst="textNoShape">
              <a:avLst/>
            </a:prstTxWarp>
          </a:bodyPr>
          <a:lstStyle>
            <a:lvl1pPr algn="r">
              <a:defRPr sz="1300" smtClean="0"/>
            </a:lvl1pPr>
          </a:lstStyle>
          <a:p>
            <a:pPr>
              <a:defRPr/>
            </a:pPr>
            <a:fld id="{630E0775-6B6A-467B-A519-7C01A05FE337}" type="slidenum">
              <a:rPr lang="de-DE"/>
              <a:pPr>
                <a:defRPr/>
              </a:pPr>
              <a:t>‹Nr.›</a:t>
            </a:fld>
            <a:endParaRPr lang="de-DE"/>
          </a:p>
        </p:txBody>
      </p:sp>
    </p:spTree>
    <p:extLst>
      <p:ext uri="{BB962C8B-B14F-4D97-AF65-F5344CB8AC3E}">
        <p14:creationId xmlns:p14="http://schemas.microsoft.com/office/powerpoint/2010/main" val="32024942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literacy.e-learning.imb-uni-augsburg.de/glossary/term/44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literacy.e-learning.imb-uni-augsburg.de/glossary/term/345" TargetMode="External"/><Relationship Id="rId5" Type="http://schemas.openxmlformats.org/officeDocument/2006/relationships/hyperlink" Target="http://i-literacy.e-learning.imb-uni-augsburg.de/glossary/term/386" TargetMode="External"/><Relationship Id="rId4" Type="http://schemas.openxmlformats.org/officeDocument/2006/relationships/hyperlink" Target="http://i-literacy.e-learning.imb-uni-augsburg.de/glossary/term/3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t>Die Folien sind an die Bedürfnisse der jeweiligen Tellnehmenden anpassbar (Fach, Semester, Anlass der Recherche). </a:t>
            </a:r>
          </a:p>
        </p:txBody>
      </p:sp>
      <p:sp>
        <p:nvSpPr>
          <p:cNvPr id="4" name="Foliennummernplatzhalter 3"/>
          <p:cNvSpPr>
            <a:spLocks noGrp="1"/>
          </p:cNvSpPr>
          <p:nvPr>
            <p:ph type="sldNum" sz="quarter" idx="5"/>
          </p:nvPr>
        </p:nvSpPr>
        <p:spPr/>
        <p:txBody>
          <a:bodyPr/>
          <a:lstStyle>
            <a:lvl1pPr eaLnBrk="0" hangingPunct="0">
              <a:defRPr sz="2500">
                <a:solidFill>
                  <a:schemeClr val="tx1"/>
                </a:solidFill>
                <a:latin typeface="Arial" pitchFamily="34" charset="0"/>
                <a:ea typeface="ＭＳ Ｐゴシック" charset="-128"/>
              </a:defRPr>
            </a:lvl1pPr>
            <a:lvl2pPr marL="776903" indent="-298809" eaLnBrk="0" hangingPunct="0">
              <a:defRPr sz="2500">
                <a:solidFill>
                  <a:schemeClr val="tx1"/>
                </a:solidFill>
                <a:latin typeface="Arial" pitchFamily="34" charset="0"/>
                <a:ea typeface="ＭＳ Ｐゴシック" charset="-128"/>
              </a:defRPr>
            </a:lvl2pPr>
            <a:lvl3pPr marL="1195235" indent="-239047" eaLnBrk="0" hangingPunct="0">
              <a:defRPr sz="2500">
                <a:solidFill>
                  <a:schemeClr val="tx1"/>
                </a:solidFill>
                <a:latin typeface="Arial" pitchFamily="34" charset="0"/>
                <a:ea typeface="ＭＳ Ｐゴシック" charset="-128"/>
              </a:defRPr>
            </a:lvl3pPr>
            <a:lvl4pPr marL="1673329" indent="-239047" eaLnBrk="0" hangingPunct="0">
              <a:defRPr sz="2500">
                <a:solidFill>
                  <a:schemeClr val="tx1"/>
                </a:solidFill>
                <a:latin typeface="Arial" pitchFamily="34" charset="0"/>
                <a:ea typeface="ＭＳ Ｐゴシック" charset="-128"/>
              </a:defRPr>
            </a:lvl4pPr>
            <a:lvl5pPr marL="2151423" indent="-239047" eaLnBrk="0" hangingPunct="0">
              <a:defRPr sz="2500">
                <a:solidFill>
                  <a:schemeClr val="tx1"/>
                </a:solidFill>
                <a:latin typeface="Arial" pitchFamily="34" charset="0"/>
                <a:ea typeface="ＭＳ Ｐゴシック" charset="-128"/>
              </a:defRPr>
            </a:lvl5pPr>
            <a:lvl6pPr marL="2629517" indent="-239047" eaLnBrk="0" fontAlgn="base" hangingPunct="0">
              <a:spcBef>
                <a:spcPct val="0"/>
              </a:spcBef>
              <a:spcAft>
                <a:spcPct val="0"/>
              </a:spcAft>
              <a:defRPr sz="2500">
                <a:solidFill>
                  <a:schemeClr val="tx1"/>
                </a:solidFill>
                <a:latin typeface="Arial" pitchFamily="34" charset="0"/>
                <a:ea typeface="ＭＳ Ｐゴシック" charset="-128"/>
              </a:defRPr>
            </a:lvl6pPr>
            <a:lvl7pPr marL="3107611" indent="-239047" eaLnBrk="0" fontAlgn="base" hangingPunct="0">
              <a:spcBef>
                <a:spcPct val="0"/>
              </a:spcBef>
              <a:spcAft>
                <a:spcPct val="0"/>
              </a:spcAft>
              <a:defRPr sz="2500">
                <a:solidFill>
                  <a:schemeClr val="tx1"/>
                </a:solidFill>
                <a:latin typeface="Arial" pitchFamily="34" charset="0"/>
                <a:ea typeface="ＭＳ Ｐゴシック" charset="-128"/>
              </a:defRPr>
            </a:lvl7pPr>
            <a:lvl8pPr marL="3585705" indent="-239047" eaLnBrk="0" fontAlgn="base" hangingPunct="0">
              <a:spcBef>
                <a:spcPct val="0"/>
              </a:spcBef>
              <a:spcAft>
                <a:spcPct val="0"/>
              </a:spcAft>
              <a:defRPr sz="2500">
                <a:solidFill>
                  <a:schemeClr val="tx1"/>
                </a:solidFill>
                <a:latin typeface="Arial" pitchFamily="34" charset="0"/>
                <a:ea typeface="ＭＳ Ｐゴシック" charset="-128"/>
              </a:defRPr>
            </a:lvl8pPr>
            <a:lvl9pPr marL="4063799" indent="-239047" eaLnBrk="0" fontAlgn="base" hangingPunct="0">
              <a:spcBef>
                <a:spcPct val="0"/>
              </a:spcBef>
              <a:spcAft>
                <a:spcPct val="0"/>
              </a:spcAft>
              <a:defRPr sz="2500">
                <a:solidFill>
                  <a:schemeClr val="tx1"/>
                </a:solidFill>
                <a:latin typeface="Arial" pitchFamily="34" charset="0"/>
                <a:ea typeface="ＭＳ Ｐゴシック" charset="-128"/>
              </a:defRPr>
            </a:lvl9pPr>
          </a:lstStyle>
          <a:p>
            <a:pPr eaLnBrk="1" hangingPunct="1">
              <a:defRPr/>
            </a:pPr>
            <a:fld id="{C6EBF6C7-8651-4EC1-9B5E-A78DD0AE0DF2}" type="slidenum">
              <a:rPr lang="de-DE" sz="1300"/>
              <a:pPr eaLnBrk="1" hangingPunct="1">
                <a:defRPr/>
              </a:pPr>
              <a:t>1</a:t>
            </a:fld>
            <a:endParaRPr lang="de-DE" sz="1300"/>
          </a:p>
        </p:txBody>
      </p:sp>
    </p:spTree>
    <p:extLst>
      <p:ext uri="{BB962C8B-B14F-4D97-AF65-F5344CB8AC3E}">
        <p14:creationId xmlns:p14="http://schemas.microsoft.com/office/powerpoint/2010/main" val="163472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dasselbe Thema von Folie 5 weiter bearbeiten</a:t>
            </a:r>
          </a:p>
          <a:p>
            <a:r>
              <a:rPr lang="de-DE" dirty="0"/>
              <a:t>Umfang anpassbar, von einer 10-min-Schnellsuche im Seminar bis hin zu einer längeren Arbeitsphase oder Hausaufgabe. Im Idealfall gibt es einen authentischen Anlass, z.B. eine schriftliche Arbeit, die gerade ansteht. Sonst kann das Thema auch nach Interesse gewählt werden. </a:t>
            </a:r>
          </a:p>
          <a:p>
            <a:endParaRPr lang="de-DE" dirty="0"/>
          </a:p>
          <a:p>
            <a:pPr defTabSz="956188">
              <a:defRPr/>
            </a:pPr>
            <a:r>
              <a:rPr lang="de-DE" dirty="0"/>
              <a:t>OPAC= „Online Public Access Catalogue“, Bezeichnung für Bibliothekskataloge</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11</a:t>
            </a:fld>
            <a:endParaRPr lang="de-DE"/>
          </a:p>
        </p:txBody>
      </p:sp>
    </p:spTree>
    <p:extLst>
      <p:ext uri="{BB962C8B-B14F-4D97-AF65-F5344CB8AC3E}">
        <p14:creationId xmlns:p14="http://schemas.microsoft.com/office/powerpoint/2010/main" val="69346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„Hausarbeit“ bei Bedarf ersetzen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12</a:t>
            </a:fld>
            <a:endParaRPr lang="de-DE"/>
          </a:p>
        </p:txBody>
      </p:sp>
    </p:spTree>
    <p:extLst>
      <p:ext uri="{BB962C8B-B14F-4D97-AF65-F5344CB8AC3E}">
        <p14:creationId xmlns:p14="http://schemas.microsoft.com/office/powerpoint/2010/main" val="17648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02CE151-30AF-634E-A2CE-D17C563DE537}" type="slidenum">
              <a:rPr lang="de-DE"/>
              <a:pPr/>
              <a:t>13</a:t>
            </a:fld>
            <a:endParaRPr lang="de-DE"/>
          </a:p>
        </p:txBody>
      </p:sp>
    </p:spTree>
    <p:extLst>
      <p:ext uri="{BB962C8B-B14F-4D97-AF65-F5344CB8AC3E}">
        <p14:creationId xmlns:p14="http://schemas.microsoft.com/office/powerpoint/2010/main" val="54855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02CE151-30AF-634E-A2CE-D17C563DE537}" type="slidenum">
              <a:rPr lang="de-DE"/>
              <a:pPr/>
              <a:t>14</a:t>
            </a:fld>
            <a:endParaRPr lang="de-DE"/>
          </a:p>
        </p:txBody>
      </p:sp>
    </p:spTree>
    <p:extLst>
      <p:ext uri="{BB962C8B-B14F-4D97-AF65-F5344CB8AC3E}">
        <p14:creationId xmlns:p14="http://schemas.microsoft.com/office/powerpoint/2010/main" val="354753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 Materialien zur genauen Thematisierung der Datenbankrecherche stehen im Baustein 3.1 von Jana Groß-Ophoff!! </a:t>
            </a:r>
          </a:p>
        </p:txBody>
      </p:sp>
      <p:sp>
        <p:nvSpPr>
          <p:cNvPr id="4" name="Foliennummernplatzhalter 3"/>
          <p:cNvSpPr>
            <a:spLocks noGrp="1"/>
          </p:cNvSpPr>
          <p:nvPr>
            <p:ph type="sldNum" sz="quarter" idx="10"/>
          </p:nvPr>
        </p:nvSpPr>
        <p:spPr/>
        <p:txBody>
          <a:bodyPr/>
          <a:lstStyle/>
          <a:p>
            <a:fld id="{702CE151-30AF-634E-A2CE-D17C563DE537}" type="slidenum">
              <a:rPr lang="de-DE"/>
              <a:pPr/>
              <a:t>15</a:t>
            </a:fld>
            <a:endParaRPr lang="de-DE"/>
          </a:p>
        </p:txBody>
      </p:sp>
    </p:spTree>
    <p:extLst>
      <p:ext uri="{BB962C8B-B14F-4D97-AF65-F5344CB8AC3E}">
        <p14:creationId xmlns:p14="http://schemas.microsoft.com/office/powerpoint/2010/main" val="261044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defRPr/>
            </a:pPr>
            <a:r>
              <a:rPr lang="de-DE">
                <a:latin typeface="Arial" pitchFamily="34" charset="0"/>
                <a:ea typeface="ＭＳ Ｐゴシック" charset="-128"/>
              </a:rPr>
              <a:t>erläutern</a:t>
            </a:r>
          </a:p>
        </p:txBody>
      </p:sp>
      <p:sp>
        <p:nvSpPr>
          <p:cNvPr id="4" name="Foliennummernplatzhalter 3"/>
          <p:cNvSpPr>
            <a:spLocks noGrp="1"/>
          </p:cNvSpPr>
          <p:nvPr>
            <p:ph type="sldNum" sz="quarter" idx="5"/>
          </p:nvPr>
        </p:nvSpPr>
        <p:spPr/>
        <p:txBody>
          <a:bodyPr/>
          <a:lstStyle>
            <a:lvl1pPr eaLnBrk="0" hangingPunct="0">
              <a:defRPr sz="2600">
                <a:solidFill>
                  <a:schemeClr val="tx1"/>
                </a:solidFill>
                <a:latin typeface="Arial" pitchFamily="34" charset="0"/>
                <a:ea typeface="ＭＳ Ｐゴシック" charset="-128"/>
              </a:defRPr>
            </a:lvl1pPr>
            <a:lvl2pPr marL="812407" indent="-312465" eaLnBrk="0" hangingPunct="0">
              <a:defRPr sz="2600">
                <a:solidFill>
                  <a:schemeClr val="tx1"/>
                </a:solidFill>
                <a:latin typeface="Arial" pitchFamily="34" charset="0"/>
                <a:ea typeface="ＭＳ Ｐゴシック" charset="-128"/>
              </a:defRPr>
            </a:lvl2pPr>
            <a:lvl3pPr marL="1249857" indent="-249971" eaLnBrk="0" hangingPunct="0">
              <a:defRPr sz="2600">
                <a:solidFill>
                  <a:schemeClr val="tx1"/>
                </a:solidFill>
                <a:latin typeface="Arial" pitchFamily="34" charset="0"/>
                <a:ea typeface="ＭＳ Ｐゴシック" charset="-128"/>
              </a:defRPr>
            </a:lvl3pPr>
            <a:lvl4pPr marL="1749800" indent="-249971" eaLnBrk="0" hangingPunct="0">
              <a:defRPr sz="2600">
                <a:solidFill>
                  <a:schemeClr val="tx1"/>
                </a:solidFill>
                <a:latin typeface="Arial" pitchFamily="34" charset="0"/>
                <a:ea typeface="ＭＳ Ｐゴシック" charset="-128"/>
              </a:defRPr>
            </a:lvl4pPr>
            <a:lvl5pPr marL="2249743" indent="-249971" eaLnBrk="0" hangingPunct="0">
              <a:defRPr sz="2600">
                <a:solidFill>
                  <a:schemeClr val="tx1"/>
                </a:solidFill>
                <a:latin typeface="Arial" pitchFamily="34" charset="0"/>
                <a:ea typeface="ＭＳ Ｐゴシック" charset="-128"/>
              </a:defRPr>
            </a:lvl5pPr>
            <a:lvl6pPr marL="2749686" indent="-249971" eaLnBrk="0" fontAlgn="base" hangingPunct="0">
              <a:spcBef>
                <a:spcPct val="0"/>
              </a:spcBef>
              <a:spcAft>
                <a:spcPct val="0"/>
              </a:spcAft>
              <a:defRPr sz="2600">
                <a:solidFill>
                  <a:schemeClr val="tx1"/>
                </a:solidFill>
                <a:latin typeface="Arial" pitchFamily="34" charset="0"/>
                <a:ea typeface="ＭＳ Ｐゴシック" charset="-128"/>
              </a:defRPr>
            </a:lvl6pPr>
            <a:lvl7pPr marL="3249629" indent="-249971" eaLnBrk="0" fontAlgn="base" hangingPunct="0">
              <a:spcBef>
                <a:spcPct val="0"/>
              </a:spcBef>
              <a:spcAft>
                <a:spcPct val="0"/>
              </a:spcAft>
              <a:defRPr sz="2600">
                <a:solidFill>
                  <a:schemeClr val="tx1"/>
                </a:solidFill>
                <a:latin typeface="Arial" pitchFamily="34" charset="0"/>
                <a:ea typeface="ＭＳ Ｐゴシック" charset="-128"/>
              </a:defRPr>
            </a:lvl7pPr>
            <a:lvl8pPr marL="3749572" indent="-249971" eaLnBrk="0" fontAlgn="base" hangingPunct="0">
              <a:spcBef>
                <a:spcPct val="0"/>
              </a:spcBef>
              <a:spcAft>
                <a:spcPct val="0"/>
              </a:spcAft>
              <a:defRPr sz="2600">
                <a:solidFill>
                  <a:schemeClr val="tx1"/>
                </a:solidFill>
                <a:latin typeface="Arial" pitchFamily="34" charset="0"/>
                <a:ea typeface="ＭＳ Ｐゴシック" charset="-128"/>
              </a:defRPr>
            </a:lvl8pPr>
            <a:lvl9pPr marL="4249515" indent="-249971" eaLnBrk="0" fontAlgn="base" hangingPunct="0">
              <a:spcBef>
                <a:spcPct val="0"/>
              </a:spcBef>
              <a:spcAft>
                <a:spcPct val="0"/>
              </a:spcAft>
              <a:defRPr sz="2600">
                <a:solidFill>
                  <a:schemeClr val="tx1"/>
                </a:solidFill>
                <a:latin typeface="Arial" pitchFamily="34" charset="0"/>
                <a:ea typeface="ＭＳ Ｐゴシック" charset="-128"/>
              </a:defRPr>
            </a:lvl9pPr>
          </a:lstStyle>
          <a:p>
            <a:pPr eaLnBrk="1" hangingPunct="1">
              <a:defRPr/>
            </a:pPr>
            <a:fld id="{C824E034-FE64-43DA-96F8-CFF9A652698A}" type="slidenum">
              <a:rPr lang="de-DE" sz="1400"/>
              <a:pPr eaLnBrk="1" hangingPunct="1">
                <a:defRPr/>
              </a:pPr>
              <a:t>16</a:t>
            </a:fld>
            <a:endParaRPr lang="de-DE" sz="1400"/>
          </a:p>
        </p:txBody>
      </p:sp>
    </p:spTree>
    <p:extLst>
      <p:ext uri="{BB962C8B-B14F-4D97-AF65-F5344CB8AC3E}">
        <p14:creationId xmlns:p14="http://schemas.microsoft.com/office/powerpoint/2010/main" val="1740491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Laufe eines Literaturrechercheprozesses</a:t>
            </a:r>
            <a:r>
              <a:rPr lang="de-DE" baseline="0" dirty="0" smtClean="0"/>
              <a:t> reicht meist eine einzige Recherche nicht aus und mit dem 5. Schritt beginnt ein Kreisen:</a:t>
            </a:r>
          </a:p>
          <a:p>
            <a:r>
              <a:rPr lang="de-DE" baseline="0" dirty="0" smtClean="0"/>
              <a:t>anhand der Ergebnisse einer Recherche (4. Schritt) und der nachfolgenden Analyse / Reflexion (5. Schritt) werden neue Recherchen</a:t>
            </a:r>
          </a:p>
          <a:p>
            <a:pPr marL="171450" indent="-171450">
              <a:buFont typeface="Symbol" panose="05050102010706020507" pitchFamily="18" charset="2"/>
              <a:buChar char="-"/>
            </a:pPr>
            <a:r>
              <a:rPr lang="de-DE" baseline="0" dirty="0" smtClean="0"/>
              <a:t>mit anderen Suchstrategien</a:t>
            </a:r>
          </a:p>
          <a:p>
            <a:pPr marL="171450" indent="-171450">
              <a:buFont typeface="Symbol" panose="05050102010706020507" pitchFamily="18" charset="2"/>
              <a:buChar char="-"/>
            </a:pPr>
            <a:r>
              <a:rPr lang="de-DE" baseline="0" dirty="0" smtClean="0"/>
              <a:t>in anderen Informationsquellen</a:t>
            </a:r>
          </a:p>
          <a:p>
            <a:r>
              <a:rPr lang="de-DE" baseline="0" dirty="0" smtClean="0"/>
              <a:t>so lange durchgeführt, bis ein zufriedenstellendes Ergebnis erzielt worden ist und die Recherche abgeschlossen wird (7. Schritt).</a:t>
            </a:r>
            <a:endParaRPr lang="de-DE" dirty="0"/>
          </a:p>
        </p:txBody>
      </p:sp>
      <p:sp>
        <p:nvSpPr>
          <p:cNvPr id="4" name="Foliennummernplatzhalter 3"/>
          <p:cNvSpPr>
            <a:spLocks noGrp="1"/>
          </p:cNvSpPr>
          <p:nvPr>
            <p:ph type="sldNum" sz="quarter" idx="10"/>
          </p:nvPr>
        </p:nvSpPr>
        <p:spPr/>
        <p:txBody>
          <a:bodyPr/>
          <a:lstStyle/>
          <a:p>
            <a:pPr>
              <a:defRPr/>
            </a:pPr>
            <a:fld id="{630E0775-6B6A-467B-A519-7C01A05FE337}" type="slidenum">
              <a:rPr lang="de-DE" smtClean="0"/>
              <a:pPr>
                <a:defRPr/>
              </a:pPr>
              <a:t>19</a:t>
            </a:fld>
            <a:endParaRPr lang="de-DE"/>
          </a:p>
        </p:txBody>
      </p:sp>
    </p:spTree>
    <p:extLst>
      <p:ext uri="{BB962C8B-B14F-4D97-AF65-F5344CB8AC3E}">
        <p14:creationId xmlns:p14="http://schemas.microsoft.com/office/powerpoint/2010/main" val="205674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diesem Abschnitt können nach Bedarf weitere Quellen hinzugefügt werden oder Folien gekürzt</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20</a:t>
            </a:fld>
            <a:endParaRPr lang="de-DE"/>
          </a:p>
        </p:txBody>
      </p:sp>
    </p:spTree>
    <p:extLst>
      <p:ext uri="{BB962C8B-B14F-4D97-AF65-F5344CB8AC3E}">
        <p14:creationId xmlns:p14="http://schemas.microsoft.com/office/powerpoint/2010/main" val="405442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285" indent="-179285">
              <a:buFont typeface="Wingdings" pitchFamily="2" charset="2"/>
              <a:buChar char="à"/>
            </a:pPr>
            <a:r>
              <a:rPr lang="de-DE"/>
              <a:t>Datenbanksuche ist unerlässlich!</a:t>
            </a:r>
          </a:p>
          <a:p>
            <a:r>
              <a:rPr lang="de-DE"/>
              <a:t>!! Materialien zur genauen Thematisierung der Datenbankrecherche stehen im Baustein 3.1 von Jana Groß-Ophoff!! </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21</a:t>
            </a:fld>
            <a:endParaRPr lang="de-DE"/>
          </a:p>
        </p:txBody>
      </p:sp>
    </p:spTree>
    <p:extLst>
      <p:ext uri="{BB962C8B-B14F-4D97-AF65-F5344CB8AC3E}">
        <p14:creationId xmlns:p14="http://schemas.microsoft.com/office/powerpoint/2010/main" val="115836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Je nach Fachgebiet anpassen</a:t>
            </a:r>
          </a:p>
          <a:p>
            <a:pPr defTabSz="956188">
              <a:defRPr/>
            </a:pPr>
            <a:r>
              <a:rPr lang="de-DE"/>
              <a:t>!! Materialien zur genauen Thematisierung der Datenbankrecherche stehen im Baustein 3.1 von Jana Groß-Ophoff!! </a:t>
            </a:r>
          </a:p>
          <a:p>
            <a:endParaRPr lang="de-DE"/>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22</a:t>
            </a:fld>
            <a:endParaRPr lang="de-DE"/>
          </a:p>
        </p:txBody>
      </p:sp>
    </p:spTree>
    <p:extLst>
      <p:ext uri="{BB962C8B-B14F-4D97-AF65-F5344CB8AC3E}">
        <p14:creationId xmlns:p14="http://schemas.microsoft.com/office/powerpoint/2010/main" val="5746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630E0775-6B6A-467B-A519-7C01A05FE337}"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Um ehrliche Antworten bitten: Was nutzen die TN tatsächlich bisher? Wikipedia nicht „totschweigen“!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23</a:t>
            </a:fld>
            <a:endParaRPr lang="de-DE"/>
          </a:p>
        </p:txBody>
      </p:sp>
    </p:spTree>
    <p:extLst>
      <p:ext uri="{BB962C8B-B14F-4D97-AF65-F5344CB8AC3E}">
        <p14:creationId xmlns:p14="http://schemas.microsoft.com/office/powerpoint/2010/main" val="39400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Diskutieren, warum es nicht zitierfähig ist: kein Reviewverfahren, Gefahr unseriöser Informationen</a:t>
            </a:r>
          </a:p>
        </p:txBody>
      </p:sp>
      <p:sp>
        <p:nvSpPr>
          <p:cNvPr id="4" name="Foliennummernplatzhalter 3"/>
          <p:cNvSpPr>
            <a:spLocks noGrp="1"/>
          </p:cNvSpPr>
          <p:nvPr>
            <p:ph type="sldNum" sz="quarter" idx="10"/>
          </p:nvPr>
        </p:nvSpPr>
        <p:spPr/>
        <p:txBody>
          <a:bodyPr/>
          <a:lstStyle/>
          <a:p>
            <a:fld id="{702CE151-30AF-634E-A2CE-D17C563DE537}" type="slidenum">
              <a:rPr lang="de-DE"/>
              <a:pPr/>
              <a:t>24</a:t>
            </a:fld>
            <a:endParaRPr lang="de-DE"/>
          </a:p>
        </p:txBody>
      </p:sp>
    </p:spTree>
    <p:extLst>
      <p:ext uri="{BB962C8B-B14F-4D97-AF65-F5344CB8AC3E}">
        <p14:creationId xmlns:p14="http://schemas.microsoft.com/office/powerpoint/2010/main" val="1350885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einen eigenen Screenshot mit einem passenden Suchbegriff einfügen, oder gleich „live“ suchen</a:t>
            </a:r>
          </a:p>
        </p:txBody>
      </p:sp>
      <p:sp>
        <p:nvSpPr>
          <p:cNvPr id="4" name="Foliennummernplatzhalter 3"/>
          <p:cNvSpPr>
            <a:spLocks noGrp="1"/>
          </p:cNvSpPr>
          <p:nvPr>
            <p:ph type="sldNum" sz="quarter" idx="10"/>
          </p:nvPr>
        </p:nvSpPr>
        <p:spPr/>
        <p:txBody>
          <a:bodyPr/>
          <a:lstStyle/>
          <a:p>
            <a:fld id="{702CE151-30AF-634E-A2CE-D17C563DE537}" type="slidenum">
              <a:rPr lang="de-DE"/>
              <a:pPr/>
              <a:t>25</a:t>
            </a:fld>
            <a:endParaRPr lang="de-DE"/>
          </a:p>
        </p:txBody>
      </p:sp>
    </p:spTree>
    <p:extLst>
      <p:ext uri="{BB962C8B-B14F-4D97-AF65-F5344CB8AC3E}">
        <p14:creationId xmlns:p14="http://schemas.microsoft.com/office/powerpoint/2010/main" val="2150343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den Einstellungen von Google Scholar kann man seine Bibliothek wählen und bekommt dann den passenden Link angezeigt. Die Links zu PDFs kommen automatisch und machen diese Suche so nützlich</a:t>
            </a:r>
          </a:p>
        </p:txBody>
      </p:sp>
      <p:sp>
        <p:nvSpPr>
          <p:cNvPr id="4" name="Foliennummernplatzhalter 3"/>
          <p:cNvSpPr>
            <a:spLocks noGrp="1"/>
          </p:cNvSpPr>
          <p:nvPr>
            <p:ph type="sldNum" sz="quarter" idx="10"/>
          </p:nvPr>
        </p:nvSpPr>
        <p:spPr/>
        <p:txBody>
          <a:bodyPr/>
          <a:lstStyle/>
          <a:p>
            <a:fld id="{702CE151-30AF-634E-A2CE-D17C563DE537}" type="slidenum">
              <a:rPr lang="de-DE"/>
              <a:pPr/>
              <a:t>26</a:t>
            </a:fld>
            <a:endParaRPr lang="de-DE"/>
          </a:p>
        </p:txBody>
      </p:sp>
    </p:spTree>
    <p:extLst>
      <p:ext uri="{BB962C8B-B14F-4D97-AF65-F5344CB8AC3E}">
        <p14:creationId xmlns:p14="http://schemas.microsoft.com/office/powerpoint/2010/main" val="188461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02CE151-30AF-634E-A2CE-D17C563DE537}" type="slidenum">
              <a:rPr lang="de-DE"/>
              <a:pPr/>
              <a:t>27</a:t>
            </a:fld>
            <a:endParaRPr lang="de-DE"/>
          </a:p>
        </p:txBody>
      </p:sp>
    </p:spTree>
    <p:extLst>
      <p:ext uri="{BB962C8B-B14F-4D97-AF65-F5344CB8AC3E}">
        <p14:creationId xmlns:p14="http://schemas.microsoft.com/office/powerpoint/2010/main" val="2025992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Suchbegriff / passendes Buch aus dem jeweiligen Fachgebiet auswählen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29</a:t>
            </a:fld>
            <a:endParaRPr lang="de-DE"/>
          </a:p>
        </p:txBody>
      </p:sp>
    </p:spTree>
    <p:extLst>
      <p:ext uri="{BB962C8B-B14F-4D97-AF65-F5344CB8AC3E}">
        <p14:creationId xmlns:p14="http://schemas.microsoft.com/office/powerpoint/2010/main" val="358635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31</a:t>
            </a:fld>
            <a:endParaRPr lang="de-DE"/>
          </a:p>
        </p:txBody>
      </p:sp>
    </p:spTree>
    <p:extLst>
      <p:ext uri="{BB962C8B-B14F-4D97-AF65-F5344CB8AC3E}">
        <p14:creationId xmlns:p14="http://schemas.microsoft.com/office/powerpoint/2010/main" val="3961993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Suche mit passendem Begriff live durchführen oder Screenshot mit Ergebnissen einfügen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32</a:t>
            </a:fld>
            <a:endParaRPr lang="de-DE"/>
          </a:p>
        </p:txBody>
      </p:sp>
    </p:spTree>
    <p:extLst>
      <p:ext uri="{BB962C8B-B14F-4D97-AF65-F5344CB8AC3E}">
        <p14:creationId xmlns:p14="http://schemas.microsoft.com/office/powerpoint/2010/main" val="141748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Zum Fachgebiet passendes Buch auswählen </a:t>
            </a:r>
          </a:p>
        </p:txBody>
      </p:sp>
      <p:sp>
        <p:nvSpPr>
          <p:cNvPr id="4" name="Foliennummernplatzhalter 3"/>
          <p:cNvSpPr>
            <a:spLocks noGrp="1"/>
          </p:cNvSpPr>
          <p:nvPr>
            <p:ph type="sldNum" sz="quarter" idx="10"/>
          </p:nvPr>
        </p:nvSpPr>
        <p:spPr/>
        <p:txBody>
          <a:bodyPr/>
          <a:lstStyle/>
          <a:p>
            <a:fld id="{702CE151-30AF-634E-A2CE-D17C563DE537}" type="slidenum">
              <a:rPr lang="de-DE"/>
              <a:pPr/>
              <a:t>35</a:t>
            </a:fld>
            <a:endParaRPr lang="de-DE"/>
          </a:p>
        </p:txBody>
      </p:sp>
    </p:spTree>
    <p:extLst>
      <p:ext uri="{BB962C8B-B14F-4D97-AF65-F5344CB8AC3E}">
        <p14:creationId xmlns:p14="http://schemas.microsoft.com/office/powerpoint/2010/main" val="4187879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02CE151-30AF-634E-A2CE-D17C563DE537}" type="slidenum">
              <a:rPr lang="de-DE"/>
              <a:pPr/>
              <a:t>36</a:t>
            </a:fld>
            <a:endParaRPr lang="de-DE"/>
          </a:p>
        </p:txBody>
      </p:sp>
    </p:spTree>
    <p:extLst>
      <p:ext uri="{BB962C8B-B14F-4D97-AF65-F5344CB8AC3E}">
        <p14:creationId xmlns:p14="http://schemas.microsoft.com/office/powerpoint/2010/main" val="170561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Je nach TN-Gruppe können hier neben Erfahrungen an der Hochschule auch Erfahrungen aus der Schule (GFS, Referate) einbezogen werden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3</a:t>
            </a:fld>
            <a:endParaRPr lang="de-DE"/>
          </a:p>
        </p:txBody>
      </p:sp>
    </p:spTree>
    <p:extLst>
      <p:ext uri="{BB962C8B-B14F-4D97-AF65-F5344CB8AC3E}">
        <p14:creationId xmlns:p14="http://schemas.microsoft.com/office/powerpoint/2010/main" val="2254754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Ersten Punkt erläutern</a:t>
            </a:r>
          </a:p>
        </p:txBody>
      </p:sp>
      <p:sp>
        <p:nvSpPr>
          <p:cNvPr id="4" name="Foliennummernplatzhalter 3"/>
          <p:cNvSpPr>
            <a:spLocks noGrp="1"/>
          </p:cNvSpPr>
          <p:nvPr>
            <p:ph type="sldNum" sz="quarter" idx="10"/>
          </p:nvPr>
        </p:nvSpPr>
        <p:spPr/>
        <p:txBody>
          <a:bodyPr/>
          <a:lstStyle/>
          <a:p>
            <a:fld id="{702CE151-30AF-634E-A2CE-D17C563DE537}" type="slidenum">
              <a:rPr lang="de-DE"/>
              <a:pPr/>
              <a:t>37</a:t>
            </a:fld>
            <a:endParaRPr lang="de-DE"/>
          </a:p>
        </p:txBody>
      </p:sp>
    </p:spTree>
    <p:extLst>
      <p:ext uri="{BB962C8B-B14F-4D97-AF65-F5344CB8AC3E}">
        <p14:creationId xmlns:p14="http://schemas.microsoft.com/office/powerpoint/2010/main" val="3894886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Portale zum entsprechenden Fachgebiet wählen, soweit vorhanden</a:t>
            </a:r>
          </a:p>
          <a:p>
            <a:endParaRPr lang="de-DE"/>
          </a:p>
          <a:p>
            <a:r>
              <a:rPr lang="de-DE"/>
              <a:t>Links zuletzt am 18.6.18 geprüft</a:t>
            </a:r>
          </a:p>
        </p:txBody>
      </p:sp>
      <p:sp>
        <p:nvSpPr>
          <p:cNvPr id="4" name="Foliennummernplatzhalter 3"/>
          <p:cNvSpPr>
            <a:spLocks noGrp="1"/>
          </p:cNvSpPr>
          <p:nvPr>
            <p:ph type="sldNum" sz="quarter" idx="10"/>
          </p:nvPr>
        </p:nvSpPr>
        <p:spPr/>
        <p:txBody>
          <a:bodyPr/>
          <a:lstStyle/>
          <a:p>
            <a:fld id="{702CE151-30AF-634E-A2CE-D17C563DE537}" type="slidenum">
              <a:rPr lang="de-DE"/>
              <a:pPr/>
              <a:t>38</a:t>
            </a:fld>
            <a:endParaRPr lang="de-DE"/>
          </a:p>
        </p:txBody>
      </p:sp>
    </p:spTree>
    <p:extLst>
      <p:ext uri="{BB962C8B-B14F-4D97-AF65-F5344CB8AC3E}">
        <p14:creationId xmlns:p14="http://schemas.microsoft.com/office/powerpoint/2010/main" val="4194380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a:latin typeface="Arial" pitchFamily="34" charset="0"/>
                <a:ea typeface="ＭＳ Ｐゴシック" charset="-128"/>
              </a:rPr>
              <a:t>Link zu ausführlicherem Vergleich:</a:t>
            </a:r>
          </a:p>
          <a:p>
            <a:pPr>
              <a:defRPr/>
            </a:pPr>
            <a:r>
              <a:rPr lang="de-DE" dirty="0">
                <a:latin typeface="Arial" pitchFamily="34" charset="0"/>
                <a:ea typeface="ＭＳ Ｐゴシック" charset="-128"/>
              </a:rPr>
              <a:t>https://mediatum.ub.tum.de/node?id=1127579  (zuletzt geprüft 24.7.18)</a:t>
            </a:r>
          </a:p>
        </p:txBody>
      </p:sp>
      <p:sp>
        <p:nvSpPr>
          <p:cNvPr id="4" name="Foliennummernplatzhalter 3"/>
          <p:cNvSpPr>
            <a:spLocks noGrp="1"/>
          </p:cNvSpPr>
          <p:nvPr>
            <p:ph type="sldNum" sz="quarter" idx="5"/>
          </p:nvPr>
        </p:nvSpPr>
        <p:spPr/>
        <p:txBody>
          <a:bodyPr/>
          <a:lstStyle>
            <a:lvl1pPr eaLnBrk="0" hangingPunct="0">
              <a:defRPr sz="2600">
                <a:solidFill>
                  <a:schemeClr val="tx1"/>
                </a:solidFill>
                <a:latin typeface="Arial" pitchFamily="34" charset="0"/>
                <a:ea typeface="ＭＳ Ｐゴシック" charset="-128"/>
              </a:defRPr>
            </a:lvl1pPr>
            <a:lvl2pPr marL="812407" indent="-312465" eaLnBrk="0" hangingPunct="0">
              <a:defRPr sz="2600">
                <a:solidFill>
                  <a:schemeClr val="tx1"/>
                </a:solidFill>
                <a:latin typeface="Arial" pitchFamily="34" charset="0"/>
                <a:ea typeface="ＭＳ Ｐゴシック" charset="-128"/>
              </a:defRPr>
            </a:lvl2pPr>
            <a:lvl3pPr marL="1249857" indent="-249971" eaLnBrk="0" hangingPunct="0">
              <a:defRPr sz="2600">
                <a:solidFill>
                  <a:schemeClr val="tx1"/>
                </a:solidFill>
                <a:latin typeface="Arial" pitchFamily="34" charset="0"/>
                <a:ea typeface="ＭＳ Ｐゴシック" charset="-128"/>
              </a:defRPr>
            </a:lvl3pPr>
            <a:lvl4pPr marL="1749800" indent="-249971" eaLnBrk="0" hangingPunct="0">
              <a:defRPr sz="2600">
                <a:solidFill>
                  <a:schemeClr val="tx1"/>
                </a:solidFill>
                <a:latin typeface="Arial" pitchFamily="34" charset="0"/>
                <a:ea typeface="ＭＳ Ｐゴシック" charset="-128"/>
              </a:defRPr>
            </a:lvl4pPr>
            <a:lvl5pPr marL="2249743" indent="-249971" eaLnBrk="0" hangingPunct="0">
              <a:defRPr sz="2600">
                <a:solidFill>
                  <a:schemeClr val="tx1"/>
                </a:solidFill>
                <a:latin typeface="Arial" pitchFamily="34" charset="0"/>
                <a:ea typeface="ＭＳ Ｐゴシック" charset="-128"/>
              </a:defRPr>
            </a:lvl5pPr>
            <a:lvl6pPr marL="2749686" indent="-249971" eaLnBrk="0" fontAlgn="base" hangingPunct="0">
              <a:spcBef>
                <a:spcPct val="0"/>
              </a:spcBef>
              <a:spcAft>
                <a:spcPct val="0"/>
              </a:spcAft>
              <a:defRPr sz="2600">
                <a:solidFill>
                  <a:schemeClr val="tx1"/>
                </a:solidFill>
                <a:latin typeface="Arial" pitchFamily="34" charset="0"/>
                <a:ea typeface="ＭＳ Ｐゴシック" charset="-128"/>
              </a:defRPr>
            </a:lvl6pPr>
            <a:lvl7pPr marL="3249629" indent="-249971" eaLnBrk="0" fontAlgn="base" hangingPunct="0">
              <a:spcBef>
                <a:spcPct val="0"/>
              </a:spcBef>
              <a:spcAft>
                <a:spcPct val="0"/>
              </a:spcAft>
              <a:defRPr sz="2600">
                <a:solidFill>
                  <a:schemeClr val="tx1"/>
                </a:solidFill>
                <a:latin typeface="Arial" pitchFamily="34" charset="0"/>
                <a:ea typeface="ＭＳ Ｐゴシック" charset="-128"/>
              </a:defRPr>
            </a:lvl7pPr>
            <a:lvl8pPr marL="3749572" indent="-249971" eaLnBrk="0" fontAlgn="base" hangingPunct="0">
              <a:spcBef>
                <a:spcPct val="0"/>
              </a:spcBef>
              <a:spcAft>
                <a:spcPct val="0"/>
              </a:spcAft>
              <a:defRPr sz="2600">
                <a:solidFill>
                  <a:schemeClr val="tx1"/>
                </a:solidFill>
                <a:latin typeface="Arial" pitchFamily="34" charset="0"/>
                <a:ea typeface="ＭＳ Ｐゴシック" charset="-128"/>
              </a:defRPr>
            </a:lvl8pPr>
            <a:lvl9pPr marL="4249515" indent="-249971" eaLnBrk="0" fontAlgn="base" hangingPunct="0">
              <a:spcBef>
                <a:spcPct val="0"/>
              </a:spcBef>
              <a:spcAft>
                <a:spcPct val="0"/>
              </a:spcAft>
              <a:defRPr sz="2600">
                <a:solidFill>
                  <a:schemeClr val="tx1"/>
                </a:solidFill>
                <a:latin typeface="Arial" pitchFamily="34" charset="0"/>
                <a:ea typeface="ＭＳ Ｐゴシック" charset="-128"/>
              </a:defRPr>
            </a:lvl9pPr>
          </a:lstStyle>
          <a:p>
            <a:pPr eaLnBrk="1" hangingPunct="1">
              <a:defRPr/>
            </a:pPr>
            <a:fld id="{A01C674F-5C94-4E58-8226-41635602A6F3}" type="slidenum">
              <a:rPr lang="de-DE" sz="1400"/>
              <a:pPr eaLnBrk="1" hangingPunct="1">
                <a:defRPr/>
              </a:pPr>
              <a:t>40</a:t>
            </a:fld>
            <a:endParaRPr lang="de-DE" sz="1400"/>
          </a:p>
        </p:txBody>
      </p:sp>
    </p:spTree>
    <p:extLst>
      <p:ext uri="{BB962C8B-B14F-4D97-AF65-F5344CB8AC3E}">
        <p14:creationId xmlns:p14="http://schemas.microsoft.com/office/powerpoint/2010/main" val="33898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a:latin typeface="Arial" pitchFamily="34" charset="0"/>
                <a:ea typeface="ＭＳ Ｐゴシック" charset="-128"/>
              </a:rPr>
              <a:t>Citavi</a:t>
            </a:r>
            <a:r>
              <a:rPr lang="de-DE">
                <a:latin typeface="Arial" pitchFamily="34" charset="0"/>
                <a:ea typeface="ＭＳ Ｐゴシック" charset="-128"/>
              </a:rPr>
              <a:t> läuft nicht ohne Weiteres auf Macs, sondern nur auf Window-PCs. Auf dem Mac braucht man eine „Windows-Simulation“ mit dem Namen Parallels</a:t>
            </a:r>
          </a:p>
          <a:p>
            <a:pPr>
              <a:defRPr/>
            </a:pPr>
            <a:endParaRPr lang="de-DE">
              <a:latin typeface="Arial" pitchFamily="34" charset="0"/>
              <a:ea typeface="ＭＳ Ｐゴシック" charset="-128"/>
            </a:endParaRPr>
          </a:p>
          <a:p>
            <a:pPr>
              <a:defRPr/>
            </a:pPr>
            <a:r>
              <a:rPr lang="de-DE">
                <a:latin typeface="Arial" pitchFamily="34" charset="0"/>
                <a:ea typeface="ＭＳ Ｐゴシック" charset="-128"/>
              </a:rPr>
              <a:t>An der PH Freiburg verfügbar</a:t>
            </a:r>
          </a:p>
        </p:txBody>
      </p:sp>
      <p:sp>
        <p:nvSpPr>
          <p:cNvPr id="4" name="Foliennummernplatzhalter 3"/>
          <p:cNvSpPr>
            <a:spLocks noGrp="1"/>
          </p:cNvSpPr>
          <p:nvPr>
            <p:ph type="sldNum" sz="quarter" idx="5"/>
          </p:nvPr>
        </p:nvSpPr>
        <p:spPr/>
        <p:txBody>
          <a:bodyPr/>
          <a:lstStyle>
            <a:lvl1pPr eaLnBrk="0" hangingPunct="0">
              <a:defRPr sz="2600">
                <a:solidFill>
                  <a:schemeClr val="tx1"/>
                </a:solidFill>
                <a:latin typeface="Arial" pitchFamily="34" charset="0"/>
                <a:ea typeface="ＭＳ Ｐゴシック" charset="-128"/>
              </a:defRPr>
            </a:lvl1pPr>
            <a:lvl2pPr marL="812407" indent="-312465" eaLnBrk="0" hangingPunct="0">
              <a:defRPr sz="2600">
                <a:solidFill>
                  <a:schemeClr val="tx1"/>
                </a:solidFill>
                <a:latin typeface="Arial" pitchFamily="34" charset="0"/>
                <a:ea typeface="ＭＳ Ｐゴシック" charset="-128"/>
              </a:defRPr>
            </a:lvl2pPr>
            <a:lvl3pPr marL="1249857" indent="-249971" eaLnBrk="0" hangingPunct="0">
              <a:defRPr sz="2600">
                <a:solidFill>
                  <a:schemeClr val="tx1"/>
                </a:solidFill>
                <a:latin typeface="Arial" pitchFamily="34" charset="0"/>
                <a:ea typeface="ＭＳ Ｐゴシック" charset="-128"/>
              </a:defRPr>
            </a:lvl3pPr>
            <a:lvl4pPr marL="1749800" indent="-249971" eaLnBrk="0" hangingPunct="0">
              <a:defRPr sz="2600">
                <a:solidFill>
                  <a:schemeClr val="tx1"/>
                </a:solidFill>
                <a:latin typeface="Arial" pitchFamily="34" charset="0"/>
                <a:ea typeface="ＭＳ Ｐゴシック" charset="-128"/>
              </a:defRPr>
            </a:lvl4pPr>
            <a:lvl5pPr marL="2249743" indent="-249971" eaLnBrk="0" hangingPunct="0">
              <a:defRPr sz="2600">
                <a:solidFill>
                  <a:schemeClr val="tx1"/>
                </a:solidFill>
                <a:latin typeface="Arial" pitchFamily="34" charset="0"/>
                <a:ea typeface="ＭＳ Ｐゴシック" charset="-128"/>
              </a:defRPr>
            </a:lvl5pPr>
            <a:lvl6pPr marL="2749686" indent="-249971" eaLnBrk="0" fontAlgn="base" hangingPunct="0">
              <a:spcBef>
                <a:spcPct val="0"/>
              </a:spcBef>
              <a:spcAft>
                <a:spcPct val="0"/>
              </a:spcAft>
              <a:defRPr sz="2600">
                <a:solidFill>
                  <a:schemeClr val="tx1"/>
                </a:solidFill>
                <a:latin typeface="Arial" pitchFamily="34" charset="0"/>
                <a:ea typeface="ＭＳ Ｐゴシック" charset="-128"/>
              </a:defRPr>
            </a:lvl6pPr>
            <a:lvl7pPr marL="3249629" indent="-249971" eaLnBrk="0" fontAlgn="base" hangingPunct="0">
              <a:spcBef>
                <a:spcPct val="0"/>
              </a:spcBef>
              <a:spcAft>
                <a:spcPct val="0"/>
              </a:spcAft>
              <a:defRPr sz="2600">
                <a:solidFill>
                  <a:schemeClr val="tx1"/>
                </a:solidFill>
                <a:latin typeface="Arial" pitchFamily="34" charset="0"/>
                <a:ea typeface="ＭＳ Ｐゴシック" charset="-128"/>
              </a:defRPr>
            </a:lvl7pPr>
            <a:lvl8pPr marL="3749572" indent="-249971" eaLnBrk="0" fontAlgn="base" hangingPunct="0">
              <a:spcBef>
                <a:spcPct val="0"/>
              </a:spcBef>
              <a:spcAft>
                <a:spcPct val="0"/>
              </a:spcAft>
              <a:defRPr sz="2600">
                <a:solidFill>
                  <a:schemeClr val="tx1"/>
                </a:solidFill>
                <a:latin typeface="Arial" pitchFamily="34" charset="0"/>
                <a:ea typeface="ＭＳ Ｐゴシック" charset="-128"/>
              </a:defRPr>
            </a:lvl8pPr>
            <a:lvl9pPr marL="4249515" indent="-249971" eaLnBrk="0" fontAlgn="base" hangingPunct="0">
              <a:spcBef>
                <a:spcPct val="0"/>
              </a:spcBef>
              <a:spcAft>
                <a:spcPct val="0"/>
              </a:spcAft>
              <a:defRPr sz="2600">
                <a:solidFill>
                  <a:schemeClr val="tx1"/>
                </a:solidFill>
                <a:latin typeface="Arial" pitchFamily="34" charset="0"/>
                <a:ea typeface="ＭＳ Ｐゴシック" charset="-128"/>
              </a:defRPr>
            </a:lvl9pPr>
          </a:lstStyle>
          <a:p>
            <a:pPr eaLnBrk="1" hangingPunct="1">
              <a:defRPr/>
            </a:pPr>
            <a:fld id="{80D79DB7-1ABF-487E-9A22-53DD354093B5}" type="slidenum">
              <a:rPr lang="de-DE" sz="1400"/>
              <a:pPr eaLnBrk="1" hangingPunct="1">
                <a:defRPr/>
              </a:pPr>
              <a:t>41</a:t>
            </a:fld>
            <a:endParaRPr lang="de-DE" sz="1400"/>
          </a:p>
        </p:txBody>
      </p:sp>
    </p:spTree>
    <p:extLst>
      <p:ext uri="{BB962C8B-B14F-4D97-AF65-F5344CB8AC3E}">
        <p14:creationId xmlns:p14="http://schemas.microsoft.com/office/powerpoint/2010/main" val="1438341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DE"/>
          </a:p>
        </p:txBody>
      </p:sp>
      <p:sp>
        <p:nvSpPr>
          <p:cNvPr id="4" name="Foliennummernplatzhalter 3"/>
          <p:cNvSpPr>
            <a:spLocks noGrp="1"/>
          </p:cNvSpPr>
          <p:nvPr>
            <p:ph type="sldNum" sz="quarter" idx="5"/>
          </p:nvPr>
        </p:nvSpPr>
        <p:spPr/>
        <p:txBody>
          <a:bodyPr/>
          <a:lstStyle>
            <a:lvl1pPr eaLnBrk="0" hangingPunct="0">
              <a:defRPr sz="2600">
                <a:solidFill>
                  <a:schemeClr val="tx1"/>
                </a:solidFill>
                <a:latin typeface="Arial" pitchFamily="34" charset="0"/>
                <a:ea typeface="ＭＳ Ｐゴシック" charset="-128"/>
              </a:defRPr>
            </a:lvl1pPr>
            <a:lvl2pPr marL="812407" indent="-312465" eaLnBrk="0" hangingPunct="0">
              <a:defRPr sz="2600">
                <a:solidFill>
                  <a:schemeClr val="tx1"/>
                </a:solidFill>
                <a:latin typeface="Arial" pitchFamily="34" charset="0"/>
                <a:ea typeface="ＭＳ Ｐゴシック" charset="-128"/>
              </a:defRPr>
            </a:lvl2pPr>
            <a:lvl3pPr marL="1249857" indent="-249971" eaLnBrk="0" hangingPunct="0">
              <a:defRPr sz="2600">
                <a:solidFill>
                  <a:schemeClr val="tx1"/>
                </a:solidFill>
                <a:latin typeface="Arial" pitchFamily="34" charset="0"/>
                <a:ea typeface="ＭＳ Ｐゴシック" charset="-128"/>
              </a:defRPr>
            </a:lvl3pPr>
            <a:lvl4pPr marL="1749800" indent="-249971" eaLnBrk="0" hangingPunct="0">
              <a:defRPr sz="2600">
                <a:solidFill>
                  <a:schemeClr val="tx1"/>
                </a:solidFill>
                <a:latin typeface="Arial" pitchFamily="34" charset="0"/>
                <a:ea typeface="ＭＳ Ｐゴシック" charset="-128"/>
              </a:defRPr>
            </a:lvl4pPr>
            <a:lvl5pPr marL="2249743" indent="-249971" eaLnBrk="0" hangingPunct="0">
              <a:defRPr sz="2600">
                <a:solidFill>
                  <a:schemeClr val="tx1"/>
                </a:solidFill>
                <a:latin typeface="Arial" pitchFamily="34" charset="0"/>
                <a:ea typeface="ＭＳ Ｐゴシック" charset="-128"/>
              </a:defRPr>
            </a:lvl5pPr>
            <a:lvl6pPr marL="2749686" indent="-249971" eaLnBrk="0" fontAlgn="base" hangingPunct="0">
              <a:spcBef>
                <a:spcPct val="0"/>
              </a:spcBef>
              <a:spcAft>
                <a:spcPct val="0"/>
              </a:spcAft>
              <a:defRPr sz="2600">
                <a:solidFill>
                  <a:schemeClr val="tx1"/>
                </a:solidFill>
                <a:latin typeface="Arial" pitchFamily="34" charset="0"/>
                <a:ea typeface="ＭＳ Ｐゴシック" charset="-128"/>
              </a:defRPr>
            </a:lvl6pPr>
            <a:lvl7pPr marL="3249629" indent="-249971" eaLnBrk="0" fontAlgn="base" hangingPunct="0">
              <a:spcBef>
                <a:spcPct val="0"/>
              </a:spcBef>
              <a:spcAft>
                <a:spcPct val="0"/>
              </a:spcAft>
              <a:defRPr sz="2600">
                <a:solidFill>
                  <a:schemeClr val="tx1"/>
                </a:solidFill>
                <a:latin typeface="Arial" pitchFamily="34" charset="0"/>
                <a:ea typeface="ＭＳ Ｐゴシック" charset="-128"/>
              </a:defRPr>
            </a:lvl7pPr>
            <a:lvl8pPr marL="3749572" indent="-249971" eaLnBrk="0" fontAlgn="base" hangingPunct="0">
              <a:spcBef>
                <a:spcPct val="0"/>
              </a:spcBef>
              <a:spcAft>
                <a:spcPct val="0"/>
              </a:spcAft>
              <a:defRPr sz="2600">
                <a:solidFill>
                  <a:schemeClr val="tx1"/>
                </a:solidFill>
                <a:latin typeface="Arial" pitchFamily="34" charset="0"/>
                <a:ea typeface="ＭＳ Ｐゴシック" charset="-128"/>
              </a:defRPr>
            </a:lvl8pPr>
            <a:lvl9pPr marL="4249515" indent="-249971" eaLnBrk="0" fontAlgn="base" hangingPunct="0">
              <a:spcBef>
                <a:spcPct val="0"/>
              </a:spcBef>
              <a:spcAft>
                <a:spcPct val="0"/>
              </a:spcAft>
              <a:defRPr sz="2600">
                <a:solidFill>
                  <a:schemeClr val="tx1"/>
                </a:solidFill>
                <a:latin typeface="Arial" pitchFamily="34" charset="0"/>
                <a:ea typeface="ＭＳ Ｐゴシック" charset="-128"/>
              </a:defRPr>
            </a:lvl9pPr>
          </a:lstStyle>
          <a:p>
            <a:pPr eaLnBrk="1" hangingPunct="1">
              <a:defRPr/>
            </a:pPr>
            <a:fld id="{0CF90754-CE62-4C03-B62E-19073A782DA8}" type="slidenum">
              <a:rPr lang="de-DE" sz="1400"/>
              <a:pPr eaLnBrk="1" hangingPunct="1">
                <a:defRPr/>
              </a:pPr>
              <a:t>42</a:t>
            </a:fld>
            <a:endParaRPr lang="de-DE" sz="1400"/>
          </a:p>
        </p:txBody>
      </p:sp>
    </p:spTree>
    <p:extLst>
      <p:ext uri="{BB962C8B-B14F-4D97-AF65-F5344CB8AC3E}">
        <p14:creationId xmlns:p14="http://schemas.microsoft.com/office/powerpoint/2010/main" val="2589413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t>Mendeley ist umsonst, wird aber vom Elsevier-Verlag betrieben </a:t>
            </a:r>
            <a:r>
              <a:rPr lang="de-DE">
                <a:sym typeface="Wingdings" pitchFamily="2" charset="2"/>
              </a:rPr>
              <a:t> was mit den eigenen Daten geschieht, ist unklar</a:t>
            </a:r>
            <a:endParaRPr lang="de-DE"/>
          </a:p>
        </p:txBody>
      </p:sp>
      <p:sp>
        <p:nvSpPr>
          <p:cNvPr id="4" name="Foliennummernplatzhalter 3"/>
          <p:cNvSpPr>
            <a:spLocks noGrp="1"/>
          </p:cNvSpPr>
          <p:nvPr>
            <p:ph type="sldNum" sz="quarter" idx="5"/>
          </p:nvPr>
        </p:nvSpPr>
        <p:spPr/>
        <p:txBody>
          <a:bodyPr/>
          <a:lstStyle>
            <a:lvl1pPr eaLnBrk="0" hangingPunct="0">
              <a:defRPr sz="2600">
                <a:solidFill>
                  <a:schemeClr val="tx1"/>
                </a:solidFill>
                <a:latin typeface="Arial" pitchFamily="34" charset="0"/>
                <a:ea typeface="ＭＳ Ｐゴシック" charset="-128"/>
              </a:defRPr>
            </a:lvl1pPr>
            <a:lvl2pPr marL="812407" indent="-312465" eaLnBrk="0" hangingPunct="0">
              <a:defRPr sz="2600">
                <a:solidFill>
                  <a:schemeClr val="tx1"/>
                </a:solidFill>
                <a:latin typeface="Arial" pitchFamily="34" charset="0"/>
                <a:ea typeface="ＭＳ Ｐゴシック" charset="-128"/>
              </a:defRPr>
            </a:lvl2pPr>
            <a:lvl3pPr marL="1249857" indent="-249971" eaLnBrk="0" hangingPunct="0">
              <a:defRPr sz="2600">
                <a:solidFill>
                  <a:schemeClr val="tx1"/>
                </a:solidFill>
                <a:latin typeface="Arial" pitchFamily="34" charset="0"/>
                <a:ea typeface="ＭＳ Ｐゴシック" charset="-128"/>
              </a:defRPr>
            </a:lvl3pPr>
            <a:lvl4pPr marL="1749800" indent="-249971" eaLnBrk="0" hangingPunct="0">
              <a:defRPr sz="2600">
                <a:solidFill>
                  <a:schemeClr val="tx1"/>
                </a:solidFill>
                <a:latin typeface="Arial" pitchFamily="34" charset="0"/>
                <a:ea typeface="ＭＳ Ｐゴシック" charset="-128"/>
              </a:defRPr>
            </a:lvl4pPr>
            <a:lvl5pPr marL="2249743" indent="-249971" eaLnBrk="0" hangingPunct="0">
              <a:defRPr sz="2600">
                <a:solidFill>
                  <a:schemeClr val="tx1"/>
                </a:solidFill>
                <a:latin typeface="Arial" pitchFamily="34" charset="0"/>
                <a:ea typeface="ＭＳ Ｐゴシック" charset="-128"/>
              </a:defRPr>
            </a:lvl5pPr>
            <a:lvl6pPr marL="2749686" indent="-249971" eaLnBrk="0" fontAlgn="base" hangingPunct="0">
              <a:spcBef>
                <a:spcPct val="0"/>
              </a:spcBef>
              <a:spcAft>
                <a:spcPct val="0"/>
              </a:spcAft>
              <a:defRPr sz="2600">
                <a:solidFill>
                  <a:schemeClr val="tx1"/>
                </a:solidFill>
                <a:latin typeface="Arial" pitchFamily="34" charset="0"/>
                <a:ea typeface="ＭＳ Ｐゴシック" charset="-128"/>
              </a:defRPr>
            </a:lvl6pPr>
            <a:lvl7pPr marL="3249629" indent="-249971" eaLnBrk="0" fontAlgn="base" hangingPunct="0">
              <a:spcBef>
                <a:spcPct val="0"/>
              </a:spcBef>
              <a:spcAft>
                <a:spcPct val="0"/>
              </a:spcAft>
              <a:defRPr sz="2600">
                <a:solidFill>
                  <a:schemeClr val="tx1"/>
                </a:solidFill>
                <a:latin typeface="Arial" pitchFamily="34" charset="0"/>
                <a:ea typeface="ＭＳ Ｐゴシック" charset="-128"/>
              </a:defRPr>
            </a:lvl7pPr>
            <a:lvl8pPr marL="3749572" indent="-249971" eaLnBrk="0" fontAlgn="base" hangingPunct="0">
              <a:spcBef>
                <a:spcPct val="0"/>
              </a:spcBef>
              <a:spcAft>
                <a:spcPct val="0"/>
              </a:spcAft>
              <a:defRPr sz="2600">
                <a:solidFill>
                  <a:schemeClr val="tx1"/>
                </a:solidFill>
                <a:latin typeface="Arial" pitchFamily="34" charset="0"/>
                <a:ea typeface="ＭＳ Ｐゴシック" charset="-128"/>
              </a:defRPr>
            </a:lvl8pPr>
            <a:lvl9pPr marL="4249515" indent="-249971" eaLnBrk="0" fontAlgn="base" hangingPunct="0">
              <a:spcBef>
                <a:spcPct val="0"/>
              </a:spcBef>
              <a:spcAft>
                <a:spcPct val="0"/>
              </a:spcAft>
              <a:defRPr sz="2600">
                <a:solidFill>
                  <a:schemeClr val="tx1"/>
                </a:solidFill>
                <a:latin typeface="Arial" pitchFamily="34" charset="0"/>
                <a:ea typeface="ＭＳ Ｐゴシック" charset="-128"/>
              </a:defRPr>
            </a:lvl9pPr>
          </a:lstStyle>
          <a:p>
            <a:pPr eaLnBrk="1" hangingPunct="1">
              <a:defRPr/>
            </a:pPr>
            <a:fld id="{72B920CF-BD5E-477B-AF3B-9052810975BE}" type="slidenum">
              <a:rPr lang="de-DE" sz="1400"/>
              <a:pPr eaLnBrk="1" hangingPunct="1">
                <a:defRPr/>
              </a:pPr>
              <a:t>43</a:t>
            </a:fld>
            <a:endParaRPr lang="de-DE" sz="1400"/>
          </a:p>
        </p:txBody>
      </p:sp>
    </p:spTree>
    <p:extLst>
      <p:ext uri="{BB962C8B-B14F-4D97-AF65-F5344CB8AC3E}">
        <p14:creationId xmlns:p14="http://schemas.microsoft.com/office/powerpoint/2010/main" val="169972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im Folgenden beschriebene Vorgehen kann illustriert werden, wenn anhand von Suchbegriffen und Literatur aus dem entsprechenden Fachgebiet beispielhaft die Suche „live“ durchgeführt wird. Bei wenig Zeit kann dies der/die Lehrende machen. Wenn ausreichend Zeit zur Verfügung steht, ist es am effektivsten, die Studierenden selbst die Vorgehensweisen testen zu lassen (Laptops oder Computerraum). In diesem Fall sollten die Aufgabenstellungen entsprechend angepasst oder weggelassen werden.</a:t>
            </a:r>
          </a:p>
          <a:p>
            <a:endParaRPr lang="de-DE"/>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4</a:t>
            </a:fld>
            <a:endParaRPr lang="de-DE"/>
          </a:p>
        </p:txBody>
      </p:sp>
    </p:spTree>
    <p:extLst>
      <p:ext uri="{BB962C8B-B14F-4D97-AF65-F5344CB8AC3E}">
        <p14:creationId xmlns:p14="http://schemas.microsoft.com/office/powerpoint/2010/main" val="9782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Themenauswahl sollte an die Situation angepasst werden, also z.B. nur Themen aus dem entsprechenden Studiengang zulassen.  </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5</a:t>
            </a:fld>
            <a:endParaRPr lang="de-DE"/>
          </a:p>
        </p:txBody>
      </p:sp>
    </p:spTree>
    <p:extLst>
      <p:ext uri="{BB962C8B-B14F-4D97-AF65-F5344CB8AC3E}">
        <p14:creationId xmlns:p14="http://schemas.microsoft.com/office/powerpoint/2010/main" val="287085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6188"/>
            <a:r>
              <a:rPr lang="de-DE" dirty="0"/>
              <a:t>Stich- und Schlagwortsuche ergänzen sich</a:t>
            </a:r>
            <a:r>
              <a:rPr lang="de-DE" baseline="0" dirty="0"/>
              <a:t> gegenseitig!</a:t>
            </a:r>
          </a:p>
          <a:p>
            <a:pPr defTabSz="956188"/>
            <a:r>
              <a:rPr lang="de-DE" baseline="0" dirty="0"/>
              <a:t>Die Schlagworte werden vom jeweiligen Katalog- bzw. Datenbankbetreiber festgelegt; sie können von Katalog zu Katalog oder Datenbank zu Datenbank variieren! Schlagworte können </a:t>
            </a:r>
            <a:r>
              <a:rPr lang="de-DE" baseline="0"/>
              <a:t>im Katalog/der Datenbank im Register (auch: </a:t>
            </a:r>
            <a:r>
              <a:rPr lang="de-DE" baseline="0" dirty="0"/>
              <a:t>Index) eingesehen werden.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30E0775-6B6A-467B-A519-7C01A05FE337}" type="slidenum">
              <a:rPr lang="de-DE" smtClean="0"/>
              <a:pPr>
                <a:defRPr/>
              </a:pPr>
              <a:t>6</a:t>
            </a:fld>
            <a:endParaRPr lang="de-DE"/>
          </a:p>
        </p:txBody>
      </p:sp>
    </p:spTree>
    <p:extLst>
      <p:ext uri="{BB962C8B-B14F-4D97-AF65-F5344CB8AC3E}">
        <p14:creationId xmlns:p14="http://schemas.microsoft.com/office/powerpoint/2010/main" val="212504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latin typeface="Arial" pitchFamily="34" charset="0"/>
                <a:ea typeface="ＭＳ Ｐゴシック" charset="-128"/>
              </a:rPr>
              <a:t>An Beispielbegriffen darstellen</a:t>
            </a:r>
          </a:p>
          <a:p>
            <a:pPr>
              <a:defRPr/>
            </a:pPr>
            <a:endParaRPr lang="de-DE" b="1" dirty="0">
              <a:latin typeface="Arial" pitchFamily="34" charset="0"/>
              <a:ea typeface="ＭＳ Ｐゴシック" charset="-128"/>
            </a:endParaRPr>
          </a:p>
          <a:p>
            <a:pPr>
              <a:defRPr/>
            </a:pPr>
            <a:r>
              <a:rPr lang="de-DE" b="1" dirty="0">
                <a:latin typeface="Arial" pitchFamily="34" charset="0"/>
                <a:ea typeface="ＭＳ Ｐゴシック" charset="-128"/>
              </a:rPr>
              <a:t>Zusatzinformationen </a:t>
            </a:r>
            <a:r>
              <a:rPr lang="de-DE" b="1" dirty="0" err="1">
                <a:latin typeface="Arial" pitchFamily="34" charset="0"/>
                <a:ea typeface="ＭＳ Ｐゴシック" charset="-128"/>
              </a:rPr>
              <a:t>Trunkierung</a:t>
            </a:r>
            <a:endParaRPr lang="de-DE" b="1" dirty="0">
              <a:latin typeface="Arial" pitchFamily="34" charset="0"/>
              <a:ea typeface="ＭＳ Ｐゴシック" charset="-128"/>
            </a:endParaRPr>
          </a:p>
          <a:p>
            <a:pPr>
              <a:defRPr/>
            </a:pPr>
            <a:r>
              <a:rPr lang="de-DE" dirty="0">
                <a:latin typeface="Arial" pitchFamily="34" charset="0"/>
                <a:ea typeface="ＭＳ Ｐゴシック" charset="-128"/>
              </a:rPr>
              <a:t>Um verschiedene Schreibweisen oder Pluralformen mit einer Suche abzudecken, bietet sich bei einigen Suchbegriffen eine </a:t>
            </a:r>
            <a:r>
              <a:rPr lang="de-DE" dirty="0" err="1">
                <a:latin typeface="Arial" pitchFamily="34" charset="0"/>
                <a:ea typeface="ＭＳ Ｐゴシック" charset="-128"/>
                <a:hlinkClick r:id="rId3"/>
              </a:rPr>
              <a:t>Trunkierung</a:t>
            </a:r>
            <a:r>
              <a:rPr lang="de-DE" dirty="0">
                <a:latin typeface="Arial" pitchFamily="34" charset="0"/>
                <a:ea typeface="ＭＳ Ｐゴシック" charset="-128"/>
              </a:rPr>
              <a:t> an. </a:t>
            </a:r>
            <a:r>
              <a:rPr lang="de-DE" dirty="0" err="1">
                <a:latin typeface="Arial" pitchFamily="34" charset="0"/>
                <a:ea typeface="ＭＳ Ｐゴシック" charset="-128"/>
              </a:rPr>
              <a:t>Trunkieren</a:t>
            </a:r>
            <a:r>
              <a:rPr lang="de-DE" dirty="0">
                <a:latin typeface="Arial" pitchFamily="34" charset="0"/>
                <a:ea typeface="ＭＳ Ｐゴシック" charset="-128"/>
              </a:rPr>
              <a:t> bedeutet, dass du </a:t>
            </a:r>
            <a:r>
              <a:rPr lang="de-DE" b="1" dirty="0">
                <a:latin typeface="Arial" pitchFamily="34" charset="0"/>
                <a:ea typeface="ＭＳ Ｐゴシック" charset="-128"/>
              </a:rPr>
              <a:t>ein oder mehrere Zeichen durch ein bestimmtes Zeichen - einen Joker bzw. eine Wildcard - ersetzt.</a:t>
            </a:r>
            <a:endParaRPr lang="de-DE" dirty="0">
              <a:latin typeface="Arial" pitchFamily="34" charset="0"/>
              <a:ea typeface="ＭＳ Ｐゴシック" charset="-128"/>
            </a:endParaRPr>
          </a:p>
          <a:p>
            <a:pPr>
              <a:defRPr/>
            </a:pPr>
            <a:endParaRPr lang="de-DE" dirty="0">
              <a:latin typeface="Arial" pitchFamily="34" charset="0"/>
              <a:ea typeface="ＭＳ Ｐゴシック" charset="-128"/>
            </a:endParaRPr>
          </a:p>
          <a:p>
            <a:pPr>
              <a:defRPr/>
            </a:pPr>
            <a:r>
              <a:rPr lang="de-DE" dirty="0">
                <a:latin typeface="Arial" pitchFamily="34" charset="0"/>
                <a:ea typeface="ＭＳ Ｐゴシック" charset="-128"/>
              </a:rPr>
              <a:t>Im </a:t>
            </a:r>
            <a:r>
              <a:rPr lang="de-DE" dirty="0">
                <a:latin typeface="Arial" pitchFamily="34" charset="0"/>
                <a:ea typeface="ＭＳ Ｐゴシック" charset="-128"/>
                <a:hlinkClick r:id="rId4"/>
              </a:rPr>
              <a:t>OPAC</a:t>
            </a:r>
            <a:r>
              <a:rPr lang="de-DE" dirty="0">
                <a:latin typeface="Arial" pitchFamily="34" charset="0"/>
                <a:ea typeface="ＭＳ Ｐゴシック" charset="-128"/>
              </a:rPr>
              <a:t> steht das </a:t>
            </a:r>
            <a:r>
              <a:rPr lang="de-DE" b="1" dirty="0">
                <a:latin typeface="Arial" pitchFamily="34" charset="0"/>
                <a:ea typeface="ＭＳ Ｐゴシック" charset="-128"/>
              </a:rPr>
              <a:t>*</a:t>
            </a:r>
            <a:r>
              <a:rPr lang="de-DE" dirty="0">
                <a:latin typeface="Arial" pitchFamily="34" charset="0"/>
                <a:ea typeface="ＭＳ Ｐゴシック" charset="-128"/>
              </a:rPr>
              <a:t> für ein oder mehrere Zeichen in der Mitte oder am Ende eines Wortes (in anderen Katalogen geht es manchmal auch am Anfang). Wenn du das </a:t>
            </a:r>
            <a:r>
              <a:rPr lang="de-DE" b="1" dirty="0">
                <a:latin typeface="Arial" pitchFamily="34" charset="0"/>
                <a:ea typeface="ＭＳ Ｐゴシック" charset="-128"/>
              </a:rPr>
              <a:t>?</a:t>
            </a:r>
            <a:r>
              <a:rPr lang="de-DE" dirty="0">
                <a:latin typeface="Arial" pitchFamily="34" charset="0"/>
                <a:ea typeface="ＭＳ Ｐゴシック" charset="-128"/>
              </a:rPr>
              <a:t> nutzt, ersetzt du </a:t>
            </a:r>
            <a:r>
              <a:rPr lang="de-DE" b="1" dirty="0">
                <a:latin typeface="Arial" pitchFamily="34" charset="0"/>
                <a:ea typeface="ＭＳ Ｐゴシック" charset="-128"/>
              </a:rPr>
              <a:t>genau ein Zeichen</a:t>
            </a:r>
            <a:r>
              <a:rPr lang="de-DE" dirty="0">
                <a:latin typeface="Arial" pitchFamily="34" charset="0"/>
                <a:ea typeface="ＭＳ Ｐゴシック" charset="-128"/>
              </a:rPr>
              <a:t>.</a:t>
            </a:r>
          </a:p>
          <a:p>
            <a:pPr>
              <a:defRPr/>
            </a:pPr>
            <a:endParaRPr lang="de-DE" dirty="0">
              <a:latin typeface="Arial" pitchFamily="34" charset="0"/>
              <a:ea typeface="ＭＳ Ｐゴシック" charset="-128"/>
            </a:endParaRPr>
          </a:p>
          <a:p>
            <a:pPr>
              <a:defRPr/>
            </a:pPr>
            <a:r>
              <a:rPr lang="de-DE" dirty="0">
                <a:latin typeface="Arial" pitchFamily="34" charset="0"/>
                <a:ea typeface="ＭＳ Ｐゴシック" charset="-128"/>
              </a:rPr>
              <a:t>Die </a:t>
            </a:r>
            <a:r>
              <a:rPr lang="de-DE" dirty="0" err="1">
                <a:latin typeface="Arial" pitchFamily="34" charset="0"/>
                <a:ea typeface="ＭＳ Ｐゴシック" charset="-128"/>
              </a:rPr>
              <a:t>Trunkierungsmöglichkeiten</a:t>
            </a:r>
            <a:r>
              <a:rPr lang="de-DE" dirty="0">
                <a:latin typeface="Arial" pitchFamily="34" charset="0"/>
                <a:ea typeface="ＭＳ Ｐゴシック" charset="-128"/>
              </a:rPr>
              <a:t> und -zeichen sind in den einzelnen </a:t>
            </a:r>
            <a:r>
              <a:rPr lang="de-DE" dirty="0">
                <a:latin typeface="Arial" pitchFamily="34" charset="0"/>
                <a:ea typeface="ＭＳ Ｐゴシック" charset="-128"/>
                <a:hlinkClick r:id="rId5"/>
              </a:rPr>
              <a:t>Katalog</a:t>
            </a:r>
            <a:r>
              <a:rPr lang="de-DE" dirty="0">
                <a:latin typeface="Arial" pitchFamily="34" charset="0"/>
                <a:ea typeface="ＭＳ Ｐゴシック" charset="-128"/>
              </a:rPr>
              <a:t>en und </a:t>
            </a:r>
            <a:r>
              <a:rPr lang="de-DE" dirty="0">
                <a:latin typeface="Arial" pitchFamily="34" charset="0"/>
                <a:ea typeface="ＭＳ Ｐゴシック" charset="-128"/>
                <a:hlinkClick r:id="rId6"/>
              </a:rPr>
              <a:t>Datenbank</a:t>
            </a:r>
            <a:r>
              <a:rPr lang="de-DE" dirty="0">
                <a:latin typeface="Arial" pitchFamily="34" charset="0"/>
                <a:ea typeface="ＭＳ Ｐゴシック" charset="-128"/>
              </a:rPr>
              <a:t>en </a:t>
            </a:r>
            <a:r>
              <a:rPr lang="de-DE" b="1" dirty="0">
                <a:latin typeface="Arial" pitchFamily="34" charset="0"/>
                <a:ea typeface="ＭＳ Ｐゴシック" charset="-128"/>
              </a:rPr>
              <a:t>unterschiedlich</a:t>
            </a:r>
            <a:r>
              <a:rPr lang="de-DE" dirty="0">
                <a:latin typeface="Arial" pitchFamily="34" charset="0"/>
                <a:ea typeface="ＭＳ Ｐゴシック" charset="-128"/>
              </a:rPr>
              <a:t>, daher informiere dich am besten vor der Suche in den Hilfeseiten.</a:t>
            </a:r>
          </a:p>
          <a:p>
            <a:pPr>
              <a:defRPr/>
            </a:pPr>
            <a:endParaRPr lang="de-DE" dirty="0">
              <a:latin typeface="Arial" pitchFamily="34" charset="0"/>
              <a:ea typeface="ＭＳ Ｐゴシック" charset="-128"/>
            </a:endParaRPr>
          </a:p>
        </p:txBody>
      </p:sp>
      <p:sp>
        <p:nvSpPr>
          <p:cNvPr id="4" name="Foliennummernplatzhalter 3"/>
          <p:cNvSpPr>
            <a:spLocks noGrp="1"/>
          </p:cNvSpPr>
          <p:nvPr>
            <p:ph type="sldNum" sz="quarter" idx="5"/>
          </p:nvPr>
        </p:nvSpPr>
        <p:spPr/>
        <p:txBody>
          <a:bodyPr/>
          <a:lstStyle>
            <a:lvl1pPr eaLnBrk="0" hangingPunct="0">
              <a:defRPr sz="2500">
                <a:solidFill>
                  <a:schemeClr val="tx1"/>
                </a:solidFill>
                <a:latin typeface="Arial" pitchFamily="34" charset="0"/>
                <a:ea typeface="ＭＳ Ｐゴシック" charset="-128"/>
              </a:defRPr>
            </a:lvl1pPr>
            <a:lvl2pPr marL="776903" indent="-298809" eaLnBrk="0" hangingPunct="0">
              <a:defRPr sz="2500">
                <a:solidFill>
                  <a:schemeClr val="tx1"/>
                </a:solidFill>
                <a:latin typeface="Arial" pitchFamily="34" charset="0"/>
                <a:ea typeface="ＭＳ Ｐゴシック" charset="-128"/>
              </a:defRPr>
            </a:lvl2pPr>
            <a:lvl3pPr marL="1195235" indent="-239047" eaLnBrk="0" hangingPunct="0">
              <a:defRPr sz="2500">
                <a:solidFill>
                  <a:schemeClr val="tx1"/>
                </a:solidFill>
                <a:latin typeface="Arial" pitchFamily="34" charset="0"/>
                <a:ea typeface="ＭＳ Ｐゴシック" charset="-128"/>
              </a:defRPr>
            </a:lvl3pPr>
            <a:lvl4pPr marL="1673329" indent="-239047" eaLnBrk="0" hangingPunct="0">
              <a:defRPr sz="2500">
                <a:solidFill>
                  <a:schemeClr val="tx1"/>
                </a:solidFill>
                <a:latin typeface="Arial" pitchFamily="34" charset="0"/>
                <a:ea typeface="ＭＳ Ｐゴシック" charset="-128"/>
              </a:defRPr>
            </a:lvl4pPr>
            <a:lvl5pPr marL="2151423" indent="-239047" eaLnBrk="0" hangingPunct="0">
              <a:defRPr sz="2500">
                <a:solidFill>
                  <a:schemeClr val="tx1"/>
                </a:solidFill>
                <a:latin typeface="Arial" pitchFamily="34" charset="0"/>
                <a:ea typeface="ＭＳ Ｐゴシック" charset="-128"/>
              </a:defRPr>
            </a:lvl5pPr>
            <a:lvl6pPr marL="2629517" indent="-239047" eaLnBrk="0" fontAlgn="base" hangingPunct="0">
              <a:spcBef>
                <a:spcPct val="0"/>
              </a:spcBef>
              <a:spcAft>
                <a:spcPct val="0"/>
              </a:spcAft>
              <a:defRPr sz="2500">
                <a:solidFill>
                  <a:schemeClr val="tx1"/>
                </a:solidFill>
                <a:latin typeface="Arial" pitchFamily="34" charset="0"/>
                <a:ea typeface="ＭＳ Ｐゴシック" charset="-128"/>
              </a:defRPr>
            </a:lvl6pPr>
            <a:lvl7pPr marL="3107611" indent="-239047" eaLnBrk="0" fontAlgn="base" hangingPunct="0">
              <a:spcBef>
                <a:spcPct val="0"/>
              </a:spcBef>
              <a:spcAft>
                <a:spcPct val="0"/>
              </a:spcAft>
              <a:defRPr sz="2500">
                <a:solidFill>
                  <a:schemeClr val="tx1"/>
                </a:solidFill>
                <a:latin typeface="Arial" pitchFamily="34" charset="0"/>
                <a:ea typeface="ＭＳ Ｐゴシック" charset="-128"/>
              </a:defRPr>
            </a:lvl7pPr>
            <a:lvl8pPr marL="3585705" indent="-239047" eaLnBrk="0" fontAlgn="base" hangingPunct="0">
              <a:spcBef>
                <a:spcPct val="0"/>
              </a:spcBef>
              <a:spcAft>
                <a:spcPct val="0"/>
              </a:spcAft>
              <a:defRPr sz="2500">
                <a:solidFill>
                  <a:schemeClr val="tx1"/>
                </a:solidFill>
                <a:latin typeface="Arial" pitchFamily="34" charset="0"/>
                <a:ea typeface="ＭＳ Ｐゴシック" charset="-128"/>
              </a:defRPr>
            </a:lvl8pPr>
            <a:lvl9pPr marL="4063799" indent="-239047" eaLnBrk="0" fontAlgn="base" hangingPunct="0">
              <a:spcBef>
                <a:spcPct val="0"/>
              </a:spcBef>
              <a:spcAft>
                <a:spcPct val="0"/>
              </a:spcAft>
              <a:defRPr sz="2500">
                <a:solidFill>
                  <a:schemeClr val="tx1"/>
                </a:solidFill>
                <a:latin typeface="Arial" pitchFamily="34" charset="0"/>
                <a:ea typeface="ＭＳ Ｐゴシック" charset="-128"/>
              </a:defRPr>
            </a:lvl9pPr>
          </a:lstStyle>
          <a:p>
            <a:pPr eaLnBrk="1" hangingPunct="1">
              <a:defRPr/>
            </a:pPr>
            <a:fld id="{C3BA068E-A7FF-4366-89BF-E9BEB7B6A1BF}" type="slidenum">
              <a:rPr lang="de-DE" sz="1300"/>
              <a:pPr eaLnBrk="1" hangingPunct="1">
                <a:defRPr/>
              </a:pPr>
              <a:t>7</a:t>
            </a:fld>
            <a:endParaRPr lang="de-DE" sz="1300"/>
          </a:p>
        </p:txBody>
      </p:sp>
    </p:spTree>
    <p:extLst>
      <p:ext uri="{BB962C8B-B14F-4D97-AF65-F5344CB8AC3E}">
        <p14:creationId xmlns:p14="http://schemas.microsoft.com/office/powerpoint/2010/main" val="39893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Suchbegriffe an Fachgebiet der TN anpassen!</a:t>
            </a:r>
          </a:p>
          <a:p>
            <a:r>
              <a:rPr lang="de-DE"/>
              <a:t>Hier geht es darum, wie in Datenbanken mehrere Suchbegriffe verknüpft werden können, um die Suche effektiver zu gestalten. Entscheidend sind die Wörter „und“, „oder“ und „nicht“, deren Auswirkungen mit den Mengendiagrammen dargestellt werden</a:t>
            </a:r>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8</a:t>
            </a:fld>
            <a:endParaRPr lang="de-DE"/>
          </a:p>
        </p:txBody>
      </p:sp>
    </p:spTree>
    <p:extLst>
      <p:ext uri="{BB962C8B-B14F-4D97-AF65-F5344CB8AC3E}">
        <p14:creationId xmlns:p14="http://schemas.microsoft.com/office/powerpoint/2010/main" val="79730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30E0775-6B6A-467B-A519-7C01A05FE337}" type="slidenum">
              <a:rPr lang="de-DE"/>
              <a:pPr>
                <a:defRPr/>
              </a:pPr>
              <a:t>9</a:t>
            </a:fld>
            <a:endParaRPr lang="de-DE"/>
          </a:p>
        </p:txBody>
      </p:sp>
    </p:spTree>
    <p:extLst>
      <p:ext uri="{BB962C8B-B14F-4D97-AF65-F5344CB8AC3E}">
        <p14:creationId xmlns:p14="http://schemas.microsoft.com/office/powerpoint/2010/main" val="1502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04056" y="2130425"/>
            <a:ext cx="7772400" cy="1470025"/>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407352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9402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7596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E58C80C-F8F1-D04E-B7A7-77C7AE867D11}" type="datetime1">
              <a:rPr lang="de-DE" smtClean="0"/>
              <a:pPr/>
              <a:t>02.07.2020</a:t>
            </a:fld>
            <a:endParaRPr lang="de-DE"/>
          </a:p>
        </p:txBody>
      </p:sp>
      <p:sp>
        <p:nvSpPr>
          <p:cNvPr id="5" name="Footer Placeholder 4"/>
          <p:cNvSpPr>
            <a:spLocks noGrp="1"/>
          </p:cNvSpPr>
          <p:nvPr>
            <p:ph type="ftr" sz="quarter" idx="11"/>
          </p:nvPr>
        </p:nvSpPr>
        <p:spPr/>
        <p:txBody>
          <a:bodyPr/>
          <a:lstStyle/>
          <a:p>
            <a:r>
              <a:rPr lang="de-DE"/>
              <a:t>J. Leuders - Einf. in das wissenschaftliche Arbeiten</a:t>
            </a:r>
          </a:p>
        </p:txBody>
      </p:sp>
      <p:sp>
        <p:nvSpPr>
          <p:cNvPr id="6" name="Slide Number Placeholder 5"/>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520866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8FF7A89F-6529-3446-9353-5DC01E3510C7}" type="datetime1">
              <a:rPr lang="de-DE" smtClean="0"/>
              <a:pPr/>
              <a:t>02.07.2020</a:t>
            </a:fld>
            <a:endParaRPr lang="de-DE"/>
          </a:p>
        </p:txBody>
      </p:sp>
      <p:sp>
        <p:nvSpPr>
          <p:cNvPr id="5" name="Footer Placeholder 4"/>
          <p:cNvSpPr>
            <a:spLocks noGrp="1"/>
          </p:cNvSpPr>
          <p:nvPr>
            <p:ph type="ftr" sz="quarter" idx="11"/>
          </p:nvPr>
        </p:nvSpPr>
        <p:spPr/>
        <p:txBody>
          <a:bodyPr/>
          <a:lstStyle/>
          <a:p>
            <a:r>
              <a:rPr lang="de-DE"/>
              <a:t>J. Leuders - Einf. in das wissenschaftliche Arbeiten</a:t>
            </a:r>
          </a:p>
        </p:txBody>
      </p:sp>
      <p:sp>
        <p:nvSpPr>
          <p:cNvPr id="6" name="Slide Number Placeholder 5"/>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2265285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dirty="0"/>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fld id="{8D429D91-A7DA-5B40-8A79-E23D1C720D2B}" type="datetime1">
              <a:rPr lang="de-DE" smtClean="0"/>
              <a:pPr/>
              <a:t>02.07.2020</a:t>
            </a:fld>
            <a:endParaRPr lang="de-DE"/>
          </a:p>
        </p:txBody>
      </p:sp>
      <p:sp>
        <p:nvSpPr>
          <p:cNvPr id="5" name="Footer Placeholder 4"/>
          <p:cNvSpPr>
            <a:spLocks noGrp="1"/>
          </p:cNvSpPr>
          <p:nvPr>
            <p:ph type="ftr" sz="quarter" idx="11"/>
          </p:nvPr>
        </p:nvSpPr>
        <p:spPr/>
        <p:txBody>
          <a:bodyPr/>
          <a:lstStyle/>
          <a:p>
            <a:r>
              <a:rPr lang="de-DE"/>
              <a:t>J. Leuders - Einf. in das wissenschaftliche Arbeiten</a:t>
            </a:r>
          </a:p>
        </p:txBody>
      </p:sp>
      <p:sp>
        <p:nvSpPr>
          <p:cNvPr id="6" name="Slide Number Placeholder 5"/>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50351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328EEC8D-BD0B-F142-A8AC-4CFDE3EEE60F}" type="datetime1">
              <a:rPr lang="de-DE" smtClean="0"/>
              <a:pPr/>
              <a:t>02.07.2020</a:t>
            </a:fld>
            <a:endParaRPr lang="de-DE"/>
          </a:p>
        </p:txBody>
      </p:sp>
      <p:sp>
        <p:nvSpPr>
          <p:cNvPr id="6" name="Footer Placeholder 5"/>
          <p:cNvSpPr>
            <a:spLocks noGrp="1"/>
          </p:cNvSpPr>
          <p:nvPr>
            <p:ph type="ftr" sz="quarter" idx="11"/>
          </p:nvPr>
        </p:nvSpPr>
        <p:spPr/>
        <p:txBody>
          <a:bodyPr/>
          <a:lstStyle/>
          <a:p>
            <a:r>
              <a:rPr lang="de-DE"/>
              <a:t>J. Leuders - Einf. in das wissenschaftliche Arbeiten</a:t>
            </a:r>
          </a:p>
        </p:txBody>
      </p:sp>
      <p:sp>
        <p:nvSpPr>
          <p:cNvPr id="7" name="Slide Number Placeholder 6"/>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69639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dirty="0"/>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5A7004EB-A9A0-114B-969A-B349F0EFB4DE}" type="datetime1">
              <a:rPr lang="de-DE" smtClean="0"/>
              <a:pPr/>
              <a:t>02.07.2020</a:t>
            </a:fld>
            <a:endParaRPr lang="de-DE"/>
          </a:p>
        </p:txBody>
      </p:sp>
      <p:sp>
        <p:nvSpPr>
          <p:cNvPr id="8" name="Footer Placeholder 7"/>
          <p:cNvSpPr>
            <a:spLocks noGrp="1"/>
          </p:cNvSpPr>
          <p:nvPr>
            <p:ph type="ftr" sz="quarter" idx="11"/>
          </p:nvPr>
        </p:nvSpPr>
        <p:spPr/>
        <p:txBody>
          <a:bodyPr/>
          <a:lstStyle/>
          <a:p>
            <a:r>
              <a:rPr lang="de-DE"/>
              <a:t>J. Leuders - Einf. in das wissenschaftliche Arbeiten</a:t>
            </a:r>
          </a:p>
        </p:txBody>
      </p:sp>
      <p:sp>
        <p:nvSpPr>
          <p:cNvPr id="9" name="Slide Number Placeholder 8"/>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319270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Date Placeholder 2"/>
          <p:cNvSpPr>
            <a:spLocks noGrp="1"/>
          </p:cNvSpPr>
          <p:nvPr>
            <p:ph type="dt" sz="half" idx="10"/>
          </p:nvPr>
        </p:nvSpPr>
        <p:spPr/>
        <p:txBody>
          <a:bodyPr/>
          <a:lstStyle/>
          <a:p>
            <a:fld id="{B1E06BB9-F367-D44F-AF44-2216FE8F3FB8}" type="datetime1">
              <a:rPr lang="de-DE" smtClean="0"/>
              <a:pPr/>
              <a:t>02.07.2020</a:t>
            </a:fld>
            <a:endParaRPr lang="de-DE"/>
          </a:p>
        </p:txBody>
      </p:sp>
      <p:sp>
        <p:nvSpPr>
          <p:cNvPr id="4" name="Footer Placeholder 3"/>
          <p:cNvSpPr>
            <a:spLocks noGrp="1"/>
          </p:cNvSpPr>
          <p:nvPr>
            <p:ph type="ftr" sz="quarter" idx="11"/>
          </p:nvPr>
        </p:nvSpPr>
        <p:spPr/>
        <p:txBody>
          <a:bodyPr/>
          <a:lstStyle/>
          <a:p>
            <a:r>
              <a:rPr lang="de-DE"/>
              <a:t>J. Leuders - Einf. in das wissenschaftliche Arbeiten</a:t>
            </a:r>
          </a:p>
        </p:txBody>
      </p:sp>
      <p:sp>
        <p:nvSpPr>
          <p:cNvPr id="5" name="Slide Number Placeholder 4"/>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884144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5BEC-BCF7-D240-8F81-2B645A9ADD06}" type="datetime1">
              <a:rPr lang="de-DE" smtClean="0"/>
              <a:pPr/>
              <a:t>02.07.2020</a:t>
            </a:fld>
            <a:endParaRPr lang="de-DE"/>
          </a:p>
        </p:txBody>
      </p:sp>
      <p:sp>
        <p:nvSpPr>
          <p:cNvPr id="3" name="Footer Placeholder 2"/>
          <p:cNvSpPr>
            <a:spLocks noGrp="1"/>
          </p:cNvSpPr>
          <p:nvPr>
            <p:ph type="ftr" sz="quarter" idx="11"/>
          </p:nvPr>
        </p:nvSpPr>
        <p:spPr/>
        <p:txBody>
          <a:bodyPr/>
          <a:lstStyle/>
          <a:p>
            <a:r>
              <a:rPr lang="de-DE"/>
              <a:t>J. Leuders - Einf. in das wissenschaftliche Arbeiten</a:t>
            </a:r>
          </a:p>
        </p:txBody>
      </p:sp>
      <p:sp>
        <p:nvSpPr>
          <p:cNvPr id="4" name="Slide Number Placeholder 3"/>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409342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dirty="0"/>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29B15555-568C-1C4D-BD83-5A6133F79FA1}" type="datetime1">
              <a:rPr lang="de-DE" smtClean="0"/>
              <a:pPr/>
              <a:t>02.07.2020</a:t>
            </a:fld>
            <a:endParaRPr lang="de-DE"/>
          </a:p>
        </p:txBody>
      </p:sp>
      <p:sp>
        <p:nvSpPr>
          <p:cNvPr id="6" name="Footer Placeholder 5"/>
          <p:cNvSpPr>
            <a:spLocks noGrp="1"/>
          </p:cNvSpPr>
          <p:nvPr>
            <p:ph type="ftr" sz="quarter" idx="11"/>
          </p:nvPr>
        </p:nvSpPr>
        <p:spPr/>
        <p:txBody>
          <a:bodyPr/>
          <a:lstStyle/>
          <a:p>
            <a:r>
              <a:rPr lang="de-DE"/>
              <a:t>J. Leuders - Einf. in das wissenschaftliche Arbeiten</a:t>
            </a:r>
          </a:p>
        </p:txBody>
      </p:sp>
      <p:sp>
        <p:nvSpPr>
          <p:cNvPr id="7" name="Slide Number Placeholder 6"/>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261851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3568" y="773832"/>
            <a:ext cx="8229600" cy="1143000"/>
          </a:xfrm>
          <a:prstGeom prst="rect">
            <a:avLst/>
          </a:prstGeom>
        </p:spPr>
        <p:txBody>
          <a:bodyPr vert="horz"/>
          <a:lstStyle>
            <a:lvl1pPr>
              <a:defRPr sz="4000"/>
            </a:lvl1pPr>
          </a:lstStyle>
          <a:p>
            <a:r>
              <a:rPr lang="de-DE"/>
              <a:t>Mastertitelformat bearbeiten</a:t>
            </a:r>
          </a:p>
        </p:txBody>
      </p:sp>
      <p:sp>
        <p:nvSpPr>
          <p:cNvPr id="3" name="Inhaltsplatzhalter 2"/>
          <p:cNvSpPr>
            <a:spLocks noGrp="1"/>
          </p:cNvSpPr>
          <p:nvPr>
            <p:ph idx="1"/>
          </p:nvPr>
        </p:nvSpPr>
        <p:spPr>
          <a:xfrm>
            <a:off x="755576" y="1988840"/>
            <a:ext cx="8136904" cy="4497363"/>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8811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e Placeholder 4"/>
          <p:cNvSpPr>
            <a:spLocks noGrp="1"/>
          </p:cNvSpPr>
          <p:nvPr>
            <p:ph type="dt" sz="half" idx="10"/>
          </p:nvPr>
        </p:nvSpPr>
        <p:spPr/>
        <p:txBody>
          <a:bodyPr/>
          <a:lstStyle/>
          <a:p>
            <a:fld id="{4A62641A-0E75-7345-B916-18B514B1DC2C}" type="datetime1">
              <a:rPr lang="de-DE" smtClean="0"/>
              <a:pPr/>
              <a:t>02.07.2020</a:t>
            </a:fld>
            <a:endParaRPr lang="de-DE"/>
          </a:p>
        </p:txBody>
      </p:sp>
      <p:sp>
        <p:nvSpPr>
          <p:cNvPr id="6" name="Footer Placeholder 5"/>
          <p:cNvSpPr>
            <a:spLocks noGrp="1"/>
          </p:cNvSpPr>
          <p:nvPr>
            <p:ph type="ftr" sz="quarter" idx="11"/>
          </p:nvPr>
        </p:nvSpPr>
        <p:spPr/>
        <p:txBody>
          <a:bodyPr/>
          <a:lstStyle/>
          <a:p>
            <a:r>
              <a:rPr lang="de-DE"/>
              <a:t>J. Leuders - Einf. in das wissenschaftliche Arbeiten</a:t>
            </a:r>
          </a:p>
        </p:txBody>
      </p:sp>
      <p:sp>
        <p:nvSpPr>
          <p:cNvPr id="7" name="Slide Number Placeholder 6"/>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4164012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087F5EA3-F976-5148-8F5C-4F64865E2E76}" type="datetime1">
              <a:rPr lang="de-DE" smtClean="0"/>
              <a:pPr/>
              <a:t>02.07.2020</a:t>
            </a:fld>
            <a:endParaRPr lang="de-DE"/>
          </a:p>
        </p:txBody>
      </p:sp>
      <p:sp>
        <p:nvSpPr>
          <p:cNvPr id="5" name="Footer Placeholder 4"/>
          <p:cNvSpPr>
            <a:spLocks noGrp="1"/>
          </p:cNvSpPr>
          <p:nvPr>
            <p:ph type="ftr" sz="quarter" idx="11"/>
          </p:nvPr>
        </p:nvSpPr>
        <p:spPr/>
        <p:txBody>
          <a:bodyPr/>
          <a:lstStyle/>
          <a:p>
            <a:r>
              <a:rPr lang="de-DE"/>
              <a:t>J. Leuders - Einf. in das wissenschaftliche Arbeiten</a:t>
            </a:r>
          </a:p>
        </p:txBody>
      </p:sp>
      <p:sp>
        <p:nvSpPr>
          <p:cNvPr id="6" name="Slide Number Placeholder 5"/>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81720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dirty="0"/>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4776014C-1835-F747-9115-021DDB21EBC2}" type="datetime1">
              <a:rPr lang="de-DE" smtClean="0"/>
              <a:pPr/>
              <a:t>02.07.2020</a:t>
            </a:fld>
            <a:endParaRPr lang="de-DE"/>
          </a:p>
        </p:txBody>
      </p:sp>
      <p:sp>
        <p:nvSpPr>
          <p:cNvPr id="5" name="Footer Placeholder 4"/>
          <p:cNvSpPr>
            <a:spLocks noGrp="1"/>
          </p:cNvSpPr>
          <p:nvPr>
            <p:ph type="ftr" sz="quarter" idx="11"/>
          </p:nvPr>
        </p:nvSpPr>
        <p:spPr/>
        <p:txBody>
          <a:bodyPr/>
          <a:lstStyle/>
          <a:p>
            <a:r>
              <a:rPr lang="de-DE"/>
              <a:t>J. Leuders - Einf. in das wissenschaftliche Arbeiten</a:t>
            </a:r>
          </a:p>
        </p:txBody>
      </p:sp>
      <p:sp>
        <p:nvSpPr>
          <p:cNvPr id="6" name="Slide Number Placeholder 5"/>
          <p:cNvSpPr>
            <a:spLocks noGrp="1"/>
          </p:cNvSpPr>
          <p:nvPr>
            <p:ph type="sldNum" sz="quarter" idx="12"/>
          </p:nvPr>
        </p:nvSpPr>
        <p:spPr/>
        <p:txBody>
          <a:bodyPr/>
          <a:lstStyle/>
          <a:p>
            <a:fld id="{75332204-71FB-834B-B0E4-6229F9B4D3BE}" type="slidenum">
              <a:rPr/>
              <a:pPr/>
              <a:t>‹Nr.›</a:t>
            </a:fld>
            <a:endParaRPr lang="de-DE"/>
          </a:p>
        </p:txBody>
      </p:sp>
    </p:spTree>
    <p:extLst>
      <p:ext uri="{BB962C8B-B14F-4D97-AF65-F5344CB8AC3E}">
        <p14:creationId xmlns:p14="http://schemas.microsoft.com/office/powerpoint/2010/main" val="121891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02883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6639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0919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201226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5627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00592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pic>
          <p:nvPicPr>
            <p:cNvPr id="102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34" y="0"/>
              <a:ext cx="252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5400000">
              <a:off x="-1944" y="1944"/>
              <a:ext cx="4320"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87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110"/>
              <a:ext cx="576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8" name="Rectangle 14"/>
          <p:cNvSpPr>
            <a:spLocks noChangeArrowheads="1"/>
          </p:cNvSpPr>
          <p:nvPr/>
        </p:nvSpPr>
        <p:spPr bwMode="auto">
          <a:xfrm>
            <a:off x="7812088" y="6524625"/>
            <a:ext cx="7254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r">
              <a:defRPr/>
            </a:pPr>
            <a:r>
              <a:rPr lang="de-DE" sz="1400">
                <a:solidFill>
                  <a:schemeClr val="accent1"/>
                </a:solidFill>
                <a:latin typeface="Arial" charset="0"/>
                <a:ea typeface="ＭＳ Ｐゴシック" charset="0"/>
              </a:rPr>
              <a:t>Seite: </a:t>
            </a:r>
          </a:p>
        </p:txBody>
      </p:sp>
      <p:sp>
        <p:nvSpPr>
          <p:cNvPr id="1040" name="Text Box 16"/>
          <p:cNvSpPr txBox="1">
            <a:spLocks noChangeArrowheads="1"/>
          </p:cNvSpPr>
          <p:nvPr/>
        </p:nvSpPr>
        <p:spPr bwMode="auto">
          <a:xfrm>
            <a:off x="3543300" y="6524625"/>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de-DE" sz="1400">
                <a:solidFill>
                  <a:schemeClr val="accent1"/>
                </a:solidFill>
                <a:latin typeface="Arial" charset="0"/>
                <a:ea typeface="ＭＳ Ｐゴシック" charset="0"/>
              </a:rPr>
              <a:t>Titel: </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73755-91F5-2F47-8884-FC78B7EC0689}" type="datetime1">
              <a:rPr lang="de-DE" smtClean="0"/>
              <a:pPr/>
              <a:t>02.07.2020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 Leuders - Einf. in das wissenschaftliche Arbeiten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‹Nr.›</a:t>
            </a:fld>
            <a:endParaRPr lang="en-US" dirty="0"/>
          </a:p>
        </p:txBody>
      </p:sp>
      <p:pic>
        <p:nvPicPr>
          <p:cNvPr id="7" name="Grafik 6">
            <a:extLst>
              <a:ext uri="{FF2B5EF4-FFF2-40B4-BE49-F238E27FC236}">
                <a16:creationId xmlns:a16="http://schemas.microsoft.com/office/drawing/2014/main" id="{81725FA6-AC09-1D4A-A79A-8CEA8289114B}"/>
              </a:ext>
            </a:extLst>
          </p:cNvPr>
          <p:cNvPicPr>
            <a:picLocks noChangeAspect="1"/>
          </p:cNvPicPr>
          <p:nvPr userDrawn="1"/>
        </p:nvPicPr>
        <p:blipFill>
          <a:blip r:embed="rId13"/>
          <a:stretch>
            <a:fillRect/>
          </a:stretch>
        </p:blipFill>
        <p:spPr>
          <a:xfrm>
            <a:off x="7527534" y="123020"/>
            <a:ext cx="1369988" cy="491791"/>
          </a:xfrm>
          <a:prstGeom prst="rect">
            <a:avLst/>
          </a:prstGeom>
        </p:spPr>
      </p:pic>
      <p:pic>
        <p:nvPicPr>
          <p:cNvPr id="8" name="Grafik 7">
            <a:extLst>
              <a:ext uri="{FF2B5EF4-FFF2-40B4-BE49-F238E27FC236}">
                <a16:creationId xmlns:a16="http://schemas.microsoft.com/office/drawing/2014/main" id="{FEF6BBCE-EE76-D04C-99FE-99BB4F6B9489}"/>
              </a:ext>
            </a:extLst>
          </p:cNvPr>
          <p:cNvPicPr>
            <a:picLocks noChangeAspect="1"/>
          </p:cNvPicPr>
          <p:nvPr userDrawn="1"/>
        </p:nvPicPr>
        <p:blipFill>
          <a:blip r:embed="rId14"/>
          <a:stretch>
            <a:fillRect/>
          </a:stretch>
        </p:blipFill>
        <p:spPr>
          <a:xfrm>
            <a:off x="150044" y="123020"/>
            <a:ext cx="1931938" cy="471510"/>
          </a:xfrm>
          <a:prstGeom prst="rect">
            <a:avLst/>
          </a:prstGeom>
        </p:spPr>
      </p:pic>
      <p:pic>
        <p:nvPicPr>
          <p:cNvPr id="9" name="Grafik 8">
            <a:extLst>
              <a:ext uri="{FF2B5EF4-FFF2-40B4-BE49-F238E27FC236}">
                <a16:creationId xmlns:a16="http://schemas.microsoft.com/office/drawing/2014/main" id="{A40EA7BB-7E06-6B4E-8DF5-EEB86A64043C}"/>
              </a:ext>
            </a:extLst>
          </p:cNvPr>
          <p:cNvPicPr>
            <a:picLocks noChangeAspect="1"/>
          </p:cNvPicPr>
          <p:nvPr userDrawn="1"/>
        </p:nvPicPr>
        <p:blipFill>
          <a:blip r:embed="rId15"/>
          <a:stretch>
            <a:fillRect/>
          </a:stretch>
        </p:blipFill>
        <p:spPr>
          <a:xfrm>
            <a:off x="3370411" y="44624"/>
            <a:ext cx="2641749" cy="586053"/>
          </a:xfrm>
          <a:prstGeom prst="rect">
            <a:avLst/>
          </a:prstGeom>
        </p:spPr>
      </p:pic>
    </p:spTree>
    <p:extLst>
      <p:ext uri="{BB962C8B-B14F-4D97-AF65-F5344CB8AC3E}">
        <p14:creationId xmlns:p14="http://schemas.microsoft.com/office/powerpoint/2010/main" val="2484465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www.ph-freiburg.de/nc/hochschule/zentrale-einrichtungen/bibliothek/aktuelles/fuehrungen-und-schulungen/datenbankrecherche.html" TargetMode="External"/><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hyperlink" Target="https://www.ph-freiburg.de/hochschule/zentrale-einrichtungen/bibliothek/aktuelles/fuehrungen-und-schulungen/literaturverwaltung-citavi.htm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116013" y="2133600"/>
            <a:ext cx="68389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de-DE" sz="3600" dirty="0">
                <a:latin typeface="Arial" charset="0"/>
                <a:ea typeface="ＭＳ Ｐゴシック" charset="0"/>
              </a:rPr>
              <a:t>Literatur richtig suchen und </a:t>
            </a:r>
            <a:r>
              <a:rPr lang="de-DE" sz="3600" dirty="0" smtClean="0">
                <a:latin typeface="Arial" charset="0"/>
                <a:ea typeface="ＭＳ Ｐゴシック" charset="0"/>
              </a:rPr>
              <a:t>verarbeiten</a:t>
            </a:r>
          </a:p>
          <a:p>
            <a:pPr algn="ctr">
              <a:defRPr/>
            </a:pPr>
            <a:endParaRPr lang="de-DE" sz="3600" dirty="0">
              <a:latin typeface="Arial" charset="0"/>
              <a:ea typeface="ＭＳ Ｐゴシック" charset="0"/>
            </a:endParaRPr>
          </a:p>
          <a:p>
            <a:pPr algn="ctr">
              <a:defRPr/>
            </a:pPr>
            <a:r>
              <a:rPr lang="de-DE" sz="3600" dirty="0" smtClean="0">
                <a:latin typeface="Arial" charset="0"/>
                <a:ea typeface="ＭＳ Ｐゴシック" charset="0"/>
              </a:rPr>
              <a:t>Stand: 2019</a:t>
            </a:r>
            <a:endParaRPr lang="de-DE" sz="3600" dirty="0">
              <a:latin typeface="Arial" charset="0"/>
              <a:ea typeface="ＭＳ Ｐゴシック" charset="0"/>
            </a:endParaRPr>
          </a:p>
        </p:txBody>
      </p:sp>
      <p:sp>
        <p:nvSpPr>
          <p:cNvPr id="2058" name="Text Box 10"/>
          <p:cNvSpPr txBox="1">
            <a:spLocks noChangeArrowheads="1"/>
          </p:cNvSpPr>
          <p:nvPr/>
        </p:nvSpPr>
        <p:spPr bwMode="auto">
          <a:xfrm>
            <a:off x="1259632" y="4554744"/>
            <a:ext cx="55451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defRPr/>
            </a:pPr>
            <a:r>
              <a:rPr lang="de-DE" sz="2000" dirty="0"/>
              <a:t>Karin </a:t>
            </a:r>
            <a:r>
              <a:rPr lang="de-DE" sz="2000" dirty="0" err="1"/>
              <a:t>Melloni</a:t>
            </a:r>
            <a:r>
              <a:rPr lang="de-DE" sz="2000" dirty="0"/>
              <a:t>, Bibliothek der PH Freiburg</a:t>
            </a:r>
          </a:p>
          <a:p>
            <a:pPr eaLnBrk="1" hangingPunct="1">
              <a:spcBef>
                <a:spcPct val="50000"/>
              </a:spcBef>
              <a:defRPr/>
            </a:pPr>
            <a:r>
              <a:rPr lang="de-DE" sz="2000" dirty="0"/>
              <a:t>Juliane </a:t>
            </a:r>
            <a:r>
              <a:rPr lang="de-DE" sz="2000" dirty="0" err="1"/>
              <a:t>Leuders</a:t>
            </a:r>
            <a:r>
              <a:rPr lang="de-DE" sz="2000" dirty="0"/>
              <a:t>, Institut für mathematische Bildung, PH Freiburg</a:t>
            </a:r>
          </a:p>
        </p:txBody>
      </p:sp>
      <p:sp>
        <p:nvSpPr>
          <p:cNvPr id="2055" name="AutoShape 23" descr="9k="/>
          <p:cNvSpPr>
            <a:spLocks noChangeAspect="1" noChangeArrowheads="1"/>
          </p:cNvSpPr>
          <p:nvPr/>
        </p:nvSpPr>
        <p:spPr bwMode="auto">
          <a:xfrm>
            <a:off x="3171825" y="2609850"/>
            <a:ext cx="2800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5" name="Grafik 4">
            <a:extLst>
              <a:ext uri="{FF2B5EF4-FFF2-40B4-BE49-F238E27FC236}">
                <a16:creationId xmlns:a16="http://schemas.microsoft.com/office/drawing/2014/main" id="{CBA0839B-8DC9-8F49-84A8-DE18065AB278}"/>
              </a:ext>
            </a:extLst>
          </p:cNvPr>
          <p:cNvPicPr>
            <a:picLocks noChangeAspect="1"/>
          </p:cNvPicPr>
          <p:nvPr/>
        </p:nvPicPr>
        <p:blipFill>
          <a:blip r:embed="rId3"/>
          <a:stretch>
            <a:fillRect/>
          </a:stretch>
        </p:blipFill>
        <p:spPr>
          <a:xfrm>
            <a:off x="7527534" y="123020"/>
            <a:ext cx="1369988" cy="491791"/>
          </a:xfrm>
          <a:prstGeom prst="rect">
            <a:avLst/>
          </a:prstGeom>
        </p:spPr>
      </p:pic>
      <p:pic>
        <p:nvPicPr>
          <p:cNvPr id="6" name="Grafik 5">
            <a:extLst>
              <a:ext uri="{FF2B5EF4-FFF2-40B4-BE49-F238E27FC236}">
                <a16:creationId xmlns:a16="http://schemas.microsoft.com/office/drawing/2014/main" id="{042DD5D8-1155-7B46-A6BB-44ED2BBB7542}"/>
              </a:ext>
            </a:extLst>
          </p:cNvPr>
          <p:cNvPicPr>
            <a:picLocks noChangeAspect="1"/>
          </p:cNvPicPr>
          <p:nvPr/>
        </p:nvPicPr>
        <p:blipFill>
          <a:blip r:embed="rId4"/>
          <a:stretch>
            <a:fillRect/>
          </a:stretch>
        </p:blipFill>
        <p:spPr>
          <a:xfrm>
            <a:off x="150044" y="123020"/>
            <a:ext cx="1931938" cy="471510"/>
          </a:xfrm>
          <a:prstGeom prst="rect">
            <a:avLst/>
          </a:prstGeom>
        </p:spPr>
      </p:pic>
      <p:pic>
        <p:nvPicPr>
          <p:cNvPr id="7" name="Grafik 6">
            <a:extLst>
              <a:ext uri="{FF2B5EF4-FFF2-40B4-BE49-F238E27FC236}">
                <a16:creationId xmlns:a16="http://schemas.microsoft.com/office/drawing/2014/main" id="{E23081B6-5F36-A643-BF31-4B41B2F13DDC}"/>
              </a:ext>
            </a:extLst>
          </p:cNvPr>
          <p:cNvPicPr>
            <a:picLocks noChangeAspect="1"/>
          </p:cNvPicPr>
          <p:nvPr/>
        </p:nvPicPr>
        <p:blipFill>
          <a:blip r:embed="rId5"/>
          <a:stretch>
            <a:fillRect/>
          </a:stretch>
        </p:blipFill>
        <p:spPr>
          <a:xfrm>
            <a:off x="3370411" y="44624"/>
            <a:ext cx="2641749" cy="586053"/>
          </a:xfrm>
          <a:prstGeom prst="rect">
            <a:avLst/>
          </a:prstGeom>
        </p:spPr>
      </p:pic>
      <p:pic>
        <p:nvPicPr>
          <p:cNvPr id="84993" name="Bild 7"/>
          <p:cNvPicPr>
            <a:picLocks noChangeAspect="1" noChangeArrowheads="1"/>
          </p:cNvPicPr>
          <p:nvPr/>
        </p:nvPicPr>
        <p:blipFill>
          <a:blip r:embed="rId6"/>
          <a:srcRect/>
          <a:stretch>
            <a:fillRect/>
          </a:stretch>
        </p:blipFill>
        <p:spPr bwMode="auto">
          <a:xfrm>
            <a:off x="179512" y="6165304"/>
            <a:ext cx="714375" cy="247650"/>
          </a:xfrm>
          <a:prstGeom prst="rect">
            <a:avLst/>
          </a:prstGeom>
          <a:noFill/>
        </p:spPr>
      </p:pic>
      <p:sp>
        <p:nvSpPr>
          <p:cNvPr id="11" name="Rechteck 10"/>
          <p:cNvSpPr/>
          <p:nvPr/>
        </p:nvSpPr>
        <p:spPr>
          <a:xfrm>
            <a:off x="0" y="6381328"/>
            <a:ext cx="6030416" cy="338554"/>
          </a:xfrm>
          <a:prstGeom prst="rect">
            <a:avLst/>
          </a:prstGeom>
        </p:spPr>
        <p:txBody>
          <a:bodyPr wrap="square">
            <a:spAutoFit/>
          </a:bodyPr>
          <a:lstStyle/>
          <a:p>
            <a:pPr lvl="0"/>
            <a:r>
              <a:rPr lang="de-DE" altLang="ja-JP" sz="800" dirty="0" smtClean="0">
                <a:latin typeface="Calibri" pitchFamily="34" charset="0"/>
                <a:ea typeface="MS Mincho" pitchFamily="49" charset="-128"/>
                <a:cs typeface="Times New Roman" pitchFamily="18" charset="0"/>
              </a:rPr>
              <a:t>Effektive Literaturrecherche von Juliane </a:t>
            </a:r>
            <a:r>
              <a:rPr lang="de-DE" altLang="ja-JP" sz="800" dirty="0" err="1" smtClean="0">
                <a:latin typeface="Calibri" pitchFamily="34" charset="0"/>
                <a:ea typeface="MS Mincho" pitchFamily="49" charset="-128"/>
                <a:cs typeface="Times New Roman" pitchFamily="18" charset="0"/>
              </a:rPr>
              <a:t>Leuders</a:t>
            </a:r>
            <a:r>
              <a:rPr lang="de-DE" altLang="ja-JP" sz="800" dirty="0" smtClean="0">
                <a:latin typeface="Calibri" pitchFamily="34" charset="0"/>
                <a:ea typeface="MS Mincho" pitchFamily="49" charset="-128"/>
                <a:cs typeface="Times New Roman" pitchFamily="18" charset="0"/>
              </a:rPr>
              <a:t> und Karin </a:t>
            </a:r>
            <a:r>
              <a:rPr lang="de-DE" altLang="ja-JP" sz="800" dirty="0" err="1" smtClean="0">
                <a:latin typeface="Calibri" pitchFamily="34" charset="0"/>
                <a:ea typeface="MS Mincho" pitchFamily="49" charset="-128"/>
                <a:cs typeface="Times New Roman" pitchFamily="18" charset="0"/>
              </a:rPr>
              <a:t>Melloni</a:t>
            </a:r>
            <a:r>
              <a:rPr lang="de-DE" altLang="ja-JP" sz="800" dirty="0" smtClean="0">
                <a:latin typeface="Calibri" pitchFamily="34" charset="0"/>
                <a:ea typeface="MS Mincho" pitchFamily="49" charset="-128"/>
                <a:cs typeface="Times New Roman" pitchFamily="18" charset="0"/>
              </a:rPr>
              <a:t> ist lizenziert unter einer </a:t>
            </a:r>
            <a:r>
              <a:rPr lang="de-DE" altLang="ja-JP" sz="800" dirty="0" smtClean="0">
                <a:latin typeface="Calibri" pitchFamily="34" charset="0"/>
                <a:ea typeface="MS Mincho" pitchFamily="49" charset="-128"/>
                <a:cs typeface="Times New Roman" pitchFamily="18" charset="0"/>
                <a:hlinkClick r:id="rId7"/>
              </a:rPr>
              <a:t>Creative </a:t>
            </a:r>
            <a:r>
              <a:rPr lang="de-DE" altLang="ja-JP" sz="800" dirty="0" err="1" smtClean="0">
                <a:latin typeface="Calibri" pitchFamily="34" charset="0"/>
                <a:ea typeface="MS Mincho" pitchFamily="49" charset="-128"/>
                <a:cs typeface="Times New Roman" pitchFamily="18" charset="0"/>
                <a:hlinkClick r:id="rId7"/>
              </a:rPr>
              <a:t>Commons</a:t>
            </a:r>
            <a:r>
              <a:rPr lang="de-DE" altLang="ja-JP" sz="800" dirty="0" smtClean="0">
                <a:latin typeface="Calibri" pitchFamily="34" charset="0"/>
                <a:ea typeface="MS Mincho" pitchFamily="49" charset="-128"/>
                <a:cs typeface="Times New Roman" pitchFamily="18" charset="0"/>
                <a:hlinkClick r:id="rId7"/>
              </a:rPr>
              <a:t> Namensnennung - Weitergabe unter gleichen Bedingungen 4.0 International Lizenz</a:t>
            </a:r>
            <a:endParaRPr lang="de-DE" altLang="ja-JP" sz="800" dirty="0" smtClean="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4ADAC-0CB8-9547-A681-3B9CE9E2240B}"/>
              </a:ext>
            </a:extLst>
          </p:cNvPr>
          <p:cNvSpPr>
            <a:spLocks noGrp="1"/>
          </p:cNvSpPr>
          <p:nvPr>
            <p:ph type="title"/>
          </p:nvPr>
        </p:nvSpPr>
        <p:spPr/>
        <p:txBody>
          <a:bodyPr/>
          <a:lstStyle/>
          <a:p>
            <a:r>
              <a:rPr lang="de-DE"/>
              <a:t>Wie suchen?</a:t>
            </a:r>
          </a:p>
        </p:txBody>
      </p:sp>
      <p:sp>
        <p:nvSpPr>
          <p:cNvPr id="3" name="Textplatzhalter 2">
            <a:extLst>
              <a:ext uri="{FF2B5EF4-FFF2-40B4-BE49-F238E27FC236}">
                <a16:creationId xmlns:a16="http://schemas.microsoft.com/office/drawing/2014/main" id="{79E4231A-01A2-6A4A-9A56-495FDD9EBCD8}"/>
              </a:ext>
            </a:extLst>
          </p:cNvPr>
          <p:cNvSpPr>
            <a:spLocks noGrp="1"/>
          </p:cNvSpPr>
          <p:nvPr>
            <p:ph type="body" idx="1"/>
          </p:nvPr>
        </p:nvSpPr>
        <p:spPr/>
        <p:txBody>
          <a:bodyPr/>
          <a:lstStyle/>
          <a:p>
            <a:r>
              <a:rPr lang="de-DE"/>
              <a:t>Vorgehensweisen bei der Recherche</a:t>
            </a:r>
          </a:p>
        </p:txBody>
      </p:sp>
      <p:sp>
        <p:nvSpPr>
          <p:cNvPr id="4" name="Foliennummernplatzhalter 3">
            <a:extLst>
              <a:ext uri="{FF2B5EF4-FFF2-40B4-BE49-F238E27FC236}">
                <a16:creationId xmlns:a16="http://schemas.microsoft.com/office/drawing/2014/main" id="{A12D7C08-97A2-104A-B93F-888B591C01FA}"/>
              </a:ext>
            </a:extLst>
          </p:cNvPr>
          <p:cNvSpPr>
            <a:spLocks noGrp="1"/>
          </p:cNvSpPr>
          <p:nvPr>
            <p:ph type="sldNum" sz="quarter" idx="12"/>
          </p:nvPr>
        </p:nvSpPr>
        <p:spPr/>
        <p:txBody>
          <a:bodyPr/>
          <a:lstStyle/>
          <a:p>
            <a:fld id="{75332204-71FB-834B-B0E4-6229F9B4D3BE}" type="slidenum">
              <a:rPr lang="de-DE"/>
              <a:pPr/>
              <a:t>10</a:t>
            </a:fld>
            <a:endParaRPr lang="de-DE"/>
          </a:p>
        </p:txBody>
      </p:sp>
    </p:spTree>
    <p:extLst>
      <p:ext uri="{BB962C8B-B14F-4D97-AF65-F5344CB8AC3E}">
        <p14:creationId xmlns:p14="http://schemas.microsoft.com/office/powerpoint/2010/main" val="246888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19261"/>
            <a:ext cx="7886700" cy="1325563"/>
          </a:xfrm>
        </p:spPr>
        <p:txBody>
          <a:bodyPr/>
          <a:lstStyle/>
          <a:p>
            <a:r>
              <a:rPr lang="de-DE" i="1"/>
              <a:t>Übung</a:t>
            </a:r>
          </a:p>
        </p:txBody>
      </p:sp>
      <p:sp>
        <p:nvSpPr>
          <p:cNvPr id="3" name="Inhaltsplatzhalter 2"/>
          <p:cNvSpPr>
            <a:spLocks noGrp="1"/>
          </p:cNvSpPr>
          <p:nvPr>
            <p:ph idx="1"/>
          </p:nvPr>
        </p:nvSpPr>
        <p:spPr/>
        <p:txBody>
          <a:bodyPr/>
          <a:lstStyle/>
          <a:p>
            <a:r>
              <a:rPr lang="de-DE" sz="2800" i="1"/>
              <a:t>Finden Sie 5-10 unterschiedliche Quellen (Bücher, Artikel...) zu einem selbstgewählten Thema.</a:t>
            </a:r>
          </a:p>
          <a:p>
            <a:r>
              <a:rPr lang="de-DE" i="1"/>
              <a:t>Recherchieren Sie dabei im Internet, im OPAC und in mindestens zwei Datenbanken.</a:t>
            </a:r>
          </a:p>
          <a:p>
            <a:pPr lvl="1"/>
            <a:r>
              <a:rPr lang="de-DE" sz="2400" i="1"/>
              <a:t>Was ist an der Hochschule online oder in Print verfügbar?</a:t>
            </a:r>
          </a:p>
          <a:p>
            <a:pPr lvl="1"/>
            <a:r>
              <a:rPr lang="de-DE" sz="2400" i="1"/>
              <a:t>Was finden Sie an anderen Stellen im Netz?</a:t>
            </a:r>
          </a:p>
          <a:p>
            <a:r>
              <a:rPr lang="de-DE" sz="2800" i="1"/>
              <a:t>Notieren Sie, was Sie wo gefunden haben.</a:t>
            </a:r>
          </a:p>
          <a:p>
            <a:r>
              <a:rPr lang="de-DE" sz="2800" i="1"/>
              <a:t>Notieren Sie alle Fragen, die dabei aufkommen!</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11</a:t>
            </a:fld>
            <a:endParaRPr kumimoji="0" lang="en-US" dirty="0"/>
          </a:p>
        </p:txBody>
      </p:sp>
    </p:spTree>
    <p:extLst>
      <p:ext uri="{BB962C8B-B14F-4D97-AF65-F5344CB8AC3E}">
        <p14:creationId xmlns:p14="http://schemas.microsoft.com/office/powerpoint/2010/main" val="348637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28650" y="519261"/>
            <a:ext cx="7886700" cy="1325563"/>
          </a:xfrm>
        </p:spPr>
        <p:txBody>
          <a:bodyPr/>
          <a:lstStyle/>
          <a:p>
            <a:r>
              <a:rPr lang="de-DE"/>
              <a:t>Vorgehen bei der Recherche</a:t>
            </a:r>
          </a:p>
        </p:txBody>
      </p:sp>
      <p:sp>
        <p:nvSpPr>
          <p:cNvPr id="9" name="Inhaltsplatzhalter 8"/>
          <p:cNvSpPr>
            <a:spLocks noGrp="1"/>
          </p:cNvSpPr>
          <p:nvPr>
            <p:ph idx="1"/>
          </p:nvPr>
        </p:nvSpPr>
        <p:spPr/>
        <p:txBody>
          <a:bodyPr/>
          <a:lstStyle/>
          <a:p>
            <a:pPr marL="82296" indent="0">
              <a:buNone/>
            </a:pPr>
            <a:r>
              <a:rPr lang="de-DE"/>
              <a:t>Sie kennen jetzt den Katalog und die Datenbanken. Wie sind Sie vorgegangen, um zu einem Thema Literatur zu finden?</a:t>
            </a:r>
          </a:p>
          <a:p>
            <a:r>
              <a:rPr lang="de-DE"/>
              <a:t>Was genau haben Sie zuerst getan? Und was danach?</a:t>
            </a:r>
          </a:p>
          <a:p>
            <a:r>
              <a:rPr lang="de-DE"/>
              <a:t>Was sollte man bei der Recherche für eine Hausarbeit beachten?</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12</a:t>
            </a:fld>
            <a:endParaRPr kumimoji="0" lang="en-US"/>
          </a:p>
        </p:txBody>
      </p:sp>
    </p:spTree>
    <p:extLst>
      <p:ext uri="{BB962C8B-B14F-4D97-AF65-F5344CB8AC3E}">
        <p14:creationId xmlns:p14="http://schemas.microsoft.com/office/powerpoint/2010/main" val="129601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lstStyle/>
          <a:p>
            <a:r>
              <a:rPr lang="de-DE"/>
              <a:t>Vorgehen bei der Recherche</a:t>
            </a:r>
          </a:p>
        </p:txBody>
      </p:sp>
      <p:sp>
        <p:nvSpPr>
          <p:cNvPr id="3" name="Inhaltsplatzhalter 2"/>
          <p:cNvSpPr>
            <a:spLocks noGrp="1"/>
          </p:cNvSpPr>
          <p:nvPr>
            <p:ph idx="1"/>
          </p:nvPr>
        </p:nvSpPr>
        <p:spPr/>
        <p:txBody>
          <a:bodyPr>
            <a:normAutofit/>
          </a:bodyPr>
          <a:lstStyle/>
          <a:p>
            <a:pPr marL="82296" indent="0">
              <a:buNone/>
            </a:pPr>
            <a:r>
              <a:rPr lang="de-DE"/>
              <a:t>Zeit einplanen: </a:t>
            </a:r>
            <a:br>
              <a:rPr lang="de-DE"/>
            </a:br>
            <a:r>
              <a:rPr lang="de-DE"/>
              <a:t>Beschaffung kann dauern (Fernleihe, verliehene Bücher...)</a:t>
            </a:r>
          </a:p>
          <a:p>
            <a:pPr marL="82296" indent="0">
              <a:buNone/>
            </a:pPr>
            <a:endParaRPr lang="de-DE"/>
          </a:p>
          <a:p>
            <a:pPr marL="82296" indent="0">
              <a:buNone/>
            </a:pPr>
            <a:r>
              <a:rPr lang="de-DE"/>
              <a:t>Mögliche Startpunkte:</a:t>
            </a:r>
          </a:p>
          <a:p>
            <a:r>
              <a:rPr lang="de-DE"/>
              <a:t>vorhandene bzw. bekannte Literatur, z.B. Literaturlisten aus Seminaren</a:t>
            </a:r>
          </a:p>
          <a:p>
            <a:pPr marL="82296" indent="0">
              <a:buNone/>
            </a:pPr>
            <a:r>
              <a:rPr lang="de-DE"/>
              <a:t>	oder</a:t>
            </a:r>
          </a:p>
          <a:p>
            <a:r>
              <a:rPr lang="de-DE"/>
              <a:t>Datenbankrecherche</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13</a:t>
            </a:fld>
            <a:endParaRPr kumimoji="0" lang="en-US" dirty="0"/>
          </a:p>
        </p:txBody>
      </p:sp>
    </p:spTree>
    <p:extLst>
      <p:ext uri="{BB962C8B-B14F-4D97-AF65-F5344CB8AC3E}">
        <p14:creationId xmlns:p14="http://schemas.microsoft.com/office/powerpoint/2010/main" val="31336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Vorgehen bei der Recherche</a:t>
            </a:r>
          </a:p>
        </p:txBody>
      </p:sp>
      <p:sp>
        <p:nvSpPr>
          <p:cNvPr id="3" name="Inhaltsplatzhalter 2"/>
          <p:cNvSpPr>
            <a:spLocks noGrp="1"/>
          </p:cNvSpPr>
          <p:nvPr>
            <p:ph idx="1"/>
          </p:nvPr>
        </p:nvSpPr>
        <p:spPr/>
        <p:txBody>
          <a:bodyPr>
            <a:normAutofit/>
          </a:bodyPr>
          <a:lstStyle/>
          <a:p>
            <a:pPr marL="82296" indent="0">
              <a:buNone/>
            </a:pPr>
            <a:r>
              <a:rPr lang="de-DE" b="1"/>
              <a:t>Startpunkt: Bekannte Literatur</a:t>
            </a:r>
          </a:p>
          <a:p>
            <a:pPr lvl="1"/>
            <a:r>
              <a:rPr lang="de-DE"/>
              <a:t>Handbücher, Lehrbücher, Enzyklopädien</a:t>
            </a:r>
          </a:p>
          <a:p>
            <a:pPr lvl="1"/>
            <a:r>
              <a:rPr lang="de-DE"/>
              <a:t>Aktuelle Zeitschriftenartikel</a:t>
            </a:r>
          </a:p>
          <a:p>
            <a:pPr lvl="1"/>
            <a:r>
              <a:rPr lang="de-DE"/>
              <a:t>Veranstaltungen: PDFs, Semesterapparate, Literaturlisten</a:t>
            </a:r>
          </a:p>
          <a:p>
            <a:pPr>
              <a:buFont typeface="Wingdings" charset="0"/>
              <a:buChar char="à"/>
            </a:pPr>
            <a:r>
              <a:rPr lang="de-DE"/>
              <a:t>Auswertung von Literaturangaben („Schneeballverfahren“): Was wird zitiert?</a:t>
            </a:r>
          </a:p>
          <a:p>
            <a:pPr>
              <a:buFont typeface="Wingdings" charset="0"/>
              <a:buChar char="à"/>
            </a:pPr>
            <a:r>
              <a:rPr lang="de-DE"/>
              <a:t>Gewinnung von Fachbegriffen für die Suche im OPAC, Datenbanken und Internet</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14</a:t>
            </a:fld>
            <a:endParaRPr kumimoji="0" lang="en-US" dirty="0"/>
          </a:p>
        </p:txBody>
      </p:sp>
    </p:spTree>
    <p:extLst>
      <p:ext uri="{BB962C8B-B14F-4D97-AF65-F5344CB8AC3E}">
        <p14:creationId xmlns:p14="http://schemas.microsoft.com/office/powerpoint/2010/main" val="7508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Vorgehen bei der Recherche</a:t>
            </a:r>
          </a:p>
        </p:txBody>
      </p:sp>
      <p:sp>
        <p:nvSpPr>
          <p:cNvPr id="3" name="Inhaltsplatzhalter 2"/>
          <p:cNvSpPr>
            <a:spLocks noGrp="1"/>
          </p:cNvSpPr>
          <p:nvPr>
            <p:ph idx="1"/>
          </p:nvPr>
        </p:nvSpPr>
        <p:spPr/>
        <p:txBody>
          <a:bodyPr>
            <a:normAutofit/>
          </a:bodyPr>
          <a:lstStyle/>
          <a:p>
            <a:pPr marL="82296" indent="0">
              <a:buNone/>
            </a:pPr>
            <a:r>
              <a:rPr lang="de-DE" b="1"/>
              <a:t>Startpunkt: Datenbankrecherche</a:t>
            </a:r>
          </a:p>
          <a:p>
            <a:r>
              <a:rPr lang="de-DE"/>
              <a:t>Geschickt suchen (Schlagwortregister nutzen, Trunkierung, Verknüpfungen und/oder)</a:t>
            </a:r>
          </a:p>
          <a:p>
            <a:r>
              <a:rPr lang="de-DE"/>
              <a:t>Faustregel: Nicht mehr als 100 Treffer akzeptieren, sonst Suche eingrenzen!</a:t>
            </a:r>
          </a:p>
          <a:p>
            <a:pPr>
              <a:buFont typeface="Wingdings" charset="0"/>
              <a:buChar char="à"/>
            </a:pPr>
            <a:r>
              <a:rPr lang="de-DE">
                <a:sym typeface="Wingdings"/>
              </a:rPr>
              <a:t>Ziel: möglichst genau passende Liste, „vielleicht Interessantes“ zunächst ignorieren</a:t>
            </a:r>
          </a:p>
          <a:p>
            <a:pPr>
              <a:buFont typeface="Wingdings" charset="0"/>
              <a:buChar char="à"/>
            </a:pPr>
            <a:r>
              <a:rPr lang="de-DE">
                <a:sym typeface="Wingdings"/>
              </a:rPr>
              <a:t>verfügbare Treffer besorgen und zum Schneeballverfahren wechseln</a:t>
            </a:r>
          </a:p>
          <a:p>
            <a:pPr>
              <a:buFont typeface="Wingdings" charset="0"/>
              <a:buChar char="à"/>
            </a:pPr>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15</a:t>
            </a:fld>
            <a:endParaRPr kumimoji="0" lang="en-US" dirty="0"/>
          </a:p>
        </p:txBody>
      </p:sp>
    </p:spTree>
    <p:extLst>
      <p:ext uri="{BB962C8B-B14F-4D97-AF65-F5344CB8AC3E}">
        <p14:creationId xmlns:p14="http://schemas.microsoft.com/office/powerpoint/2010/main" val="254278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bwMode="auto">
          <a:xfrm>
            <a:off x="901700" y="989013"/>
            <a:ext cx="6983413" cy="85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eaLnBrk="1" hangingPunct="1"/>
            <a:r>
              <a:rPr lang="de-DE"/>
              <a:t>Vorgehen bei der Recherche</a:t>
            </a:r>
          </a:p>
        </p:txBody>
      </p:sp>
      <p:sp>
        <p:nvSpPr>
          <p:cNvPr id="34818" name="Inhaltsplatzhalter 2"/>
          <p:cNvSpPr>
            <a:spLocks noGrp="1"/>
          </p:cNvSpPr>
          <p:nvPr>
            <p:ph idx="1"/>
          </p:nvPr>
        </p:nvSpPr>
        <p:spPr bwMode="auto">
          <a:xfrm>
            <a:off x="684213" y="4292600"/>
            <a:ext cx="8208962" cy="165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25475" indent="-544513" eaLnBrk="1" hangingPunct="1">
              <a:buFontTx/>
              <a:buNone/>
            </a:pPr>
            <a:endParaRPr lang="de-DE" dirty="0"/>
          </a:p>
          <a:p>
            <a:pPr marL="625475" indent="-544513" eaLnBrk="1" hangingPunct="1">
              <a:lnSpc>
                <a:spcPct val="90000"/>
              </a:lnSpc>
              <a:buFont typeface="Wingdings" pitchFamily="2" charset="2"/>
              <a:buChar char="à"/>
            </a:pPr>
            <a:r>
              <a:rPr lang="de-DE" sz="2800" dirty="0"/>
              <a:t>Gewinnung von Fachbegriffen für die Suche im OPAC, Datenbanken und Internet</a:t>
            </a:r>
          </a:p>
          <a:p>
            <a:pPr marL="625475" indent="-544513" eaLnBrk="1" hangingPunct="1">
              <a:buFont typeface="Symbol" pitchFamily="18" charset="2"/>
              <a:buChar char="-"/>
            </a:pPr>
            <a:endParaRPr lang="de-DE" dirty="0"/>
          </a:p>
        </p:txBody>
      </p:sp>
      <p:sp>
        <p:nvSpPr>
          <p:cNvPr id="34820" name="Rectangle 4"/>
          <p:cNvSpPr>
            <a:spLocks noChangeArrowheads="1"/>
          </p:cNvSpPr>
          <p:nvPr/>
        </p:nvSpPr>
        <p:spPr bwMode="auto">
          <a:xfrm>
            <a:off x="900113" y="2395538"/>
            <a:ext cx="575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b="1"/>
              <a:t>Informeller Startpunkt: „quick &amp; dirty“</a:t>
            </a:r>
          </a:p>
        </p:txBody>
      </p:sp>
      <p:sp>
        <p:nvSpPr>
          <p:cNvPr id="34821" name="Rectangle 5"/>
          <p:cNvSpPr>
            <a:spLocks noChangeArrowheads="1"/>
          </p:cNvSpPr>
          <p:nvPr/>
        </p:nvSpPr>
        <p:spPr bwMode="auto">
          <a:xfrm>
            <a:off x="971550" y="3103563"/>
            <a:ext cx="467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58775" indent="-358775">
              <a:buFontTx/>
              <a:buChar char="•"/>
            </a:pPr>
            <a:r>
              <a:rPr lang="de-DE" sz="2000"/>
              <a:t>Suche mit einem oder zwei Begriffen</a:t>
            </a:r>
          </a:p>
        </p:txBody>
      </p:sp>
      <p:sp>
        <p:nvSpPr>
          <p:cNvPr id="34822" name="Rectangle 6"/>
          <p:cNvSpPr>
            <a:spLocks noChangeArrowheads="1"/>
          </p:cNvSpPr>
          <p:nvPr/>
        </p:nvSpPr>
        <p:spPr bwMode="auto">
          <a:xfrm>
            <a:off x="971550" y="3567113"/>
            <a:ext cx="7881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58775" indent="-358775">
              <a:lnSpc>
                <a:spcPct val="90000"/>
              </a:lnSpc>
              <a:spcBef>
                <a:spcPct val="20000"/>
              </a:spcBef>
              <a:buFontTx/>
              <a:buChar char="•"/>
            </a:pPr>
            <a:r>
              <a:rPr lang="de-DE" sz="2000"/>
              <a:t>Anhand des Suchergebnisses konkretere Suchbegriffe überlegen</a:t>
            </a:r>
          </a:p>
        </p:txBody>
      </p:sp>
      <p:sp>
        <p:nvSpPr>
          <p:cNvPr id="2" name="Foliennummernplatzhalter 1">
            <a:extLst>
              <a:ext uri="{FF2B5EF4-FFF2-40B4-BE49-F238E27FC236}">
                <a16:creationId xmlns:a16="http://schemas.microsoft.com/office/drawing/2014/main" id="{DBA5FF2C-198B-F94F-816E-F6E227E22550}"/>
              </a:ext>
            </a:extLst>
          </p:cNvPr>
          <p:cNvSpPr>
            <a:spLocks noGrp="1"/>
          </p:cNvSpPr>
          <p:nvPr>
            <p:ph type="sldNum" sz="quarter" idx="12"/>
          </p:nvPr>
        </p:nvSpPr>
        <p:spPr/>
        <p:txBody>
          <a:bodyPr/>
          <a:lstStyle/>
          <a:p>
            <a:fld id="{75332204-71FB-834B-B0E4-6229F9B4D3BE}" type="slidenum">
              <a:rPr/>
              <a:pPr/>
              <a:t>16</a:t>
            </a:fld>
            <a:endParaRPr lang="de-DE"/>
          </a:p>
        </p:txBody>
      </p:sp>
    </p:spTree>
    <p:extLst>
      <p:ext uri="{BB962C8B-B14F-4D97-AF65-F5344CB8AC3E}">
        <p14:creationId xmlns:p14="http://schemas.microsoft.com/office/powerpoint/2010/main" val="172852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8"/>
                                        </p:tgtEl>
                                        <p:attrNameLst>
                                          <p:attrName>style.visibility</p:attrName>
                                        </p:attrNameLst>
                                      </p:cBhvr>
                                      <p:to>
                                        <p:strVal val="visible"/>
                                      </p:to>
                                    </p:set>
                                    <p:anim calcmode="lin" valueType="num">
                                      <p:cBhvr additive="base">
                                        <p:cTn id="19" dur="500" fill="hold"/>
                                        <p:tgtEl>
                                          <p:spTgt spid="34818"/>
                                        </p:tgtEl>
                                        <p:attrNameLst>
                                          <p:attrName>ppt_x</p:attrName>
                                        </p:attrNameLst>
                                      </p:cBhvr>
                                      <p:tavLst>
                                        <p:tav tm="0">
                                          <p:val>
                                            <p:strVal val="0-#ppt_w/2"/>
                                          </p:val>
                                        </p:tav>
                                        <p:tav tm="100000">
                                          <p:val>
                                            <p:strVal val="#ppt_x"/>
                                          </p:val>
                                        </p:tav>
                                      </p:tavLst>
                                    </p:anim>
                                    <p:anim calcmode="lin" valueType="num">
                                      <p:cBhvr additive="base">
                                        <p:cTn id="20"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P spid="34821" grpId="0"/>
      <p:bldP spid="348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76672"/>
            <a:ext cx="7886700" cy="1325563"/>
          </a:xfrm>
        </p:spPr>
        <p:txBody>
          <a:bodyPr/>
          <a:lstStyle/>
          <a:p>
            <a:r>
              <a:rPr lang="de-DE"/>
              <a:t>Vorgehen bei der Recherche</a:t>
            </a:r>
          </a:p>
        </p:txBody>
      </p:sp>
      <p:sp>
        <p:nvSpPr>
          <p:cNvPr id="3" name="Inhaltsplatzhalter 2"/>
          <p:cNvSpPr>
            <a:spLocks noGrp="1"/>
          </p:cNvSpPr>
          <p:nvPr>
            <p:ph idx="1"/>
          </p:nvPr>
        </p:nvSpPr>
        <p:spPr/>
        <p:txBody>
          <a:bodyPr>
            <a:normAutofit/>
          </a:bodyPr>
          <a:lstStyle/>
          <a:p>
            <a:pPr marL="82296" indent="0">
              <a:buNone/>
            </a:pPr>
            <a:r>
              <a:rPr lang="de-DE" sz="2400"/>
              <a:t>Sich nicht in der Datenflut verlieren:</a:t>
            </a:r>
          </a:p>
          <a:p>
            <a:r>
              <a:rPr lang="de-DE" sz="2400"/>
              <a:t>immer die gefundenen Literaturangaben abspeichern</a:t>
            </a:r>
          </a:p>
          <a:p>
            <a:r>
              <a:rPr lang="de-DE" sz="2400"/>
              <a:t>Zeiten festlegen, z.B. </a:t>
            </a:r>
            <a:br>
              <a:rPr lang="de-DE" sz="2400"/>
            </a:br>
            <a:r>
              <a:rPr lang="de-DE" sz="2400"/>
              <a:t>vormittags Recherche und Beschaffung, </a:t>
            </a:r>
            <a:br>
              <a:rPr lang="de-DE" sz="2400"/>
            </a:br>
            <a:r>
              <a:rPr lang="de-DE" sz="2400"/>
              <a:t>nachmittags Gefundenes auswerten</a:t>
            </a:r>
          </a:p>
          <a:p>
            <a:r>
              <a:rPr lang="de-DE" sz="2400"/>
              <a:t>stündlich eine Pause einlegen, Vorgehen reflektieren:</a:t>
            </a:r>
          </a:p>
          <a:p>
            <a:pPr lvl="1"/>
            <a:r>
              <a:rPr lang="de-DE" sz="2000"/>
              <a:t>Welche Suchbegriffe habe ich genutzt?</a:t>
            </a:r>
          </a:p>
          <a:p>
            <a:pPr lvl="1"/>
            <a:r>
              <a:rPr lang="de-DE" sz="2000"/>
              <a:t>Sind alle Möglichkeiten ausgeschöpft?</a:t>
            </a:r>
          </a:p>
          <a:p>
            <a:pPr lvl="1"/>
            <a:r>
              <a:rPr lang="de-DE" sz="2000"/>
              <a:t>Habe ich genug, um mit dem Schreiben zu beginnen?</a:t>
            </a:r>
          </a:p>
          <a:p>
            <a:pPr lvl="1"/>
            <a:r>
              <a:rPr lang="de-DE" sz="2000"/>
              <a:t>Wie viele wirklich relevante Texte wurden gefunden?</a:t>
            </a:r>
          </a:p>
          <a:p>
            <a:pPr marL="596646" indent="-514350">
              <a:buFont typeface="+mj-lt"/>
              <a:buAutoNum type="arabicPeriod"/>
            </a:pPr>
            <a:endParaRPr lang="de-DE"/>
          </a:p>
          <a:p>
            <a:pPr marL="596646" indent="-514350">
              <a:buFont typeface="+mj-lt"/>
              <a:buAutoNum type="arabicPeriod"/>
            </a:pPr>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17</a:t>
            </a:fld>
            <a:endParaRPr kumimoji="0" lang="en-US" dirty="0"/>
          </a:p>
        </p:txBody>
      </p:sp>
    </p:spTree>
    <p:extLst>
      <p:ext uri="{BB962C8B-B14F-4D97-AF65-F5344CB8AC3E}">
        <p14:creationId xmlns:p14="http://schemas.microsoft.com/office/powerpoint/2010/main" val="26621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Vorgehen bei der Recherche</a:t>
            </a:r>
          </a:p>
        </p:txBody>
      </p:sp>
      <p:sp>
        <p:nvSpPr>
          <p:cNvPr id="3" name="Inhaltsplatzhalter 2"/>
          <p:cNvSpPr>
            <a:spLocks noGrp="1"/>
          </p:cNvSpPr>
          <p:nvPr>
            <p:ph idx="1"/>
          </p:nvPr>
        </p:nvSpPr>
        <p:spPr/>
        <p:txBody>
          <a:bodyPr>
            <a:normAutofit fontScale="92500" lnSpcReduction="20000"/>
          </a:bodyPr>
          <a:lstStyle/>
          <a:p>
            <a:pPr marL="82296" indent="0">
              <a:buNone/>
            </a:pPr>
            <a:r>
              <a:rPr lang="de-DE" dirty="0">
                <a:solidFill>
                  <a:schemeClr val="accent4">
                    <a:lumMod val="75000"/>
                  </a:schemeClr>
                </a:solidFill>
              </a:rPr>
              <a:t>Jede Suche ist anders!</a:t>
            </a:r>
          </a:p>
          <a:p>
            <a:pPr marL="82296" indent="0">
              <a:buNone/>
            </a:pPr>
            <a:endParaRPr lang="de-DE" dirty="0"/>
          </a:p>
          <a:p>
            <a:pPr marL="82296" indent="0">
              <a:buNone/>
            </a:pPr>
            <a:r>
              <a:rPr lang="de-DE" dirty="0"/>
              <a:t>Es gibt kein festes Schema, nach dem man </a:t>
            </a:r>
            <a:r>
              <a:rPr lang="de-DE" dirty="0" err="1"/>
              <a:t>enscheiden</a:t>
            </a:r>
            <a:r>
              <a:rPr lang="de-DE" dirty="0"/>
              <a:t> kann, </a:t>
            </a:r>
          </a:p>
          <a:p>
            <a:r>
              <a:rPr lang="de-DE" dirty="0"/>
              <a:t>wann und wieviel man die Datenbankrecherche oder das Schneeballverfahren nutzt, </a:t>
            </a:r>
          </a:p>
          <a:p>
            <a:r>
              <a:rPr lang="de-DE" dirty="0"/>
              <a:t>wann man wechseln sollte,</a:t>
            </a:r>
          </a:p>
          <a:p>
            <a:r>
              <a:rPr lang="de-DE" dirty="0"/>
              <a:t>wann man mit der Beschaffung beginnt</a:t>
            </a:r>
          </a:p>
          <a:p>
            <a:r>
              <a:rPr lang="de-DE" dirty="0"/>
              <a:t>wann man mit dem Lesen beginnt</a:t>
            </a:r>
          </a:p>
          <a:p>
            <a:pPr marL="82296" indent="0">
              <a:buNone/>
            </a:pPr>
            <a:endParaRPr lang="de-DE" dirty="0"/>
          </a:p>
          <a:p>
            <a:pPr marL="82296" indent="0">
              <a:buNone/>
            </a:pPr>
            <a:r>
              <a:rPr lang="de-DE" dirty="0">
                <a:sym typeface="Wingdings"/>
              </a:rPr>
              <a:t> Reflexion ist wichtig!</a:t>
            </a:r>
            <a:endParaRPr lang="de-DE" dirty="0"/>
          </a:p>
          <a:p>
            <a:endParaRPr lang="de-DE" dirty="0"/>
          </a:p>
          <a:p>
            <a:endParaRPr lang="de-DE" dirty="0"/>
          </a:p>
          <a:p>
            <a:endParaRPr lang="de-DE" dirty="0"/>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18</a:t>
            </a:fld>
            <a:endParaRPr kumimoji="0" lang="en-US" dirty="0"/>
          </a:p>
        </p:txBody>
      </p:sp>
    </p:spTree>
    <p:extLst>
      <p:ext uri="{BB962C8B-B14F-4D97-AF65-F5344CB8AC3E}">
        <p14:creationId xmlns:p14="http://schemas.microsoft.com/office/powerpoint/2010/main" val="41531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bgerundetes Rechteck 36"/>
          <p:cNvSpPr/>
          <p:nvPr/>
        </p:nvSpPr>
        <p:spPr>
          <a:xfrm>
            <a:off x="7475239" y="2765362"/>
            <a:ext cx="1362857" cy="11240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8" name="Gruppieren 37"/>
          <p:cNvGrpSpPr/>
          <p:nvPr/>
        </p:nvGrpSpPr>
        <p:grpSpPr>
          <a:xfrm>
            <a:off x="7751514" y="3736661"/>
            <a:ext cx="1316154" cy="481745"/>
            <a:chOff x="10268071" y="3177318"/>
            <a:chExt cx="1615238" cy="642327"/>
          </a:xfrm>
        </p:grpSpPr>
        <p:sp>
          <p:nvSpPr>
            <p:cNvPr id="39" name="Abgerundetes Rechteck 38"/>
            <p:cNvSpPr/>
            <p:nvPr/>
          </p:nvSpPr>
          <p:spPr>
            <a:xfrm>
              <a:off x="10268071" y="3177318"/>
              <a:ext cx="1615238" cy="6423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bgerundetes Rechteck 5"/>
            <p:cNvSpPr/>
            <p:nvPr/>
          </p:nvSpPr>
          <p:spPr>
            <a:xfrm>
              <a:off x="10286884" y="3196131"/>
              <a:ext cx="1577612" cy="604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46" tIns="18098" rIns="27146" bIns="18098" numCol="1" spcCol="1270" anchor="ctr" anchorCtr="0">
              <a:noAutofit/>
            </a:bodyPr>
            <a:lstStyle/>
            <a:p>
              <a:pPr algn="ctr" defTabSz="633413">
                <a:lnSpc>
                  <a:spcPct val="90000"/>
                </a:lnSpc>
                <a:spcAft>
                  <a:spcPct val="35000"/>
                </a:spcAft>
              </a:pPr>
              <a:endParaRPr lang="de-DE" sz="1425"/>
            </a:p>
          </p:txBody>
        </p:sp>
      </p:grpSp>
      <p:sp>
        <p:nvSpPr>
          <p:cNvPr id="4" name="Rechteck 3"/>
          <p:cNvSpPr/>
          <p:nvPr/>
        </p:nvSpPr>
        <p:spPr>
          <a:xfrm>
            <a:off x="7740238" y="3736661"/>
            <a:ext cx="1433934" cy="523220"/>
          </a:xfrm>
          <a:prstGeom prst="rect">
            <a:avLst/>
          </a:prstGeom>
        </p:spPr>
        <p:txBody>
          <a:bodyPr wrap="square">
            <a:spAutoFit/>
          </a:bodyPr>
          <a:lstStyle/>
          <a:p>
            <a:r>
              <a:rPr lang="de-DE" sz="1400" dirty="0" smtClean="0">
                <a:solidFill>
                  <a:schemeClr val="bg1"/>
                </a:solidFill>
                <a:latin typeface="+mn-lt"/>
              </a:rPr>
              <a:t>5. Suchanfrage neu formulieren</a:t>
            </a:r>
          </a:p>
        </p:txBody>
      </p:sp>
      <p:sp>
        <p:nvSpPr>
          <p:cNvPr id="52" name="Form 51"/>
          <p:cNvSpPr/>
          <p:nvPr/>
        </p:nvSpPr>
        <p:spPr>
          <a:xfrm rot="10446484">
            <a:off x="722260" y="4264952"/>
            <a:ext cx="1777037" cy="1918669"/>
          </a:xfrm>
          <a:prstGeom prst="leftCircularArrow">
            <a:avLst>
              <a:gd name="adj1" fmla="val 2886"/>
              <a:gd name="adj2" fmla="val 352894"/>
              <a:gd name="adj3" fmla="val 2128404"/>
              <a:gd name="adj4" fmla="val 9024489"/>
              <a:gd name="adj5" fmla="val 3367"/>
            </a:avLst>
          </a:prstGeom>
          <a:ln w="5715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5" name="Diagramm 4"/>
          <p:cNvGraphicFramePr/>
          <p:nvPr>
            <p:extLst>
              <p:ext uri="{D42A27DB-BD31-4B8C-83A1-F6EECF244321}">
                <p14:modId xmlns:p14="http://schemas.microsoft.com/office/powerpoint/2010/main" val="3753015062"/>
              </p:ext>
            </p:extLst>
          </p:nvPr>
        </p:nvGraphicFramePr>
        <p:xfrm>
          <a:off x="119945" y="537219"/>
          <a:ext cx="6899596" cy="2864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bgerundetes Rechteck 13"/>
          <p:cNvSpPr/>
          <p:nvPr/>
        </p:nvSpPr>
        <p:spPr>
          <a:xfrm>
            <a:off x="170180" y="4917566"/>
            <a:ext cx="1305698" cy="11895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Gebogener Pfeil 14"/>
          <p:cNvSpPr/>
          <p:nvPr/>
        </p:nvSpPr>
        <p:spPr>
          <a:xfrm rot="10965100">
            <a:off x="2544386" y="4802518"/>
            <a:ext cx="1969711" cy="1938401"/>
          </a:xfrm>
          <a:prstGeom prst="circularArrow">
            <a:avLst>
              <a:gd name="adj1" fmla="val 2579"/>
              <a:gd name="adj2" fmla="val 313115"/>
              <a:gd name="adj3" fmla="val 19511374"/>
              <a:gd name="adj4" fmla="val 12575511"/>
              <a:gd name="adj5" fmla="val 300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6" name="Gruppieren 15"/>
          <p:cNvGrpSpPr/>
          <p:nvPr/>
        </p:nvGrpSpPr>
        <p:grpSpPr>
          <a:xfrm>
            <a:off x="54533" y="5929826"/>
            <a:ext cx="1176776" cy="508107"/>
            <a:chOff x="7005818" y="2796108"/>
            <a:chExt cx="954906" cy="379734"/>
          </a:xfrm>
        </p:grpSpPr>
        <p:sp>
          <p:nvSpPr>
            <p:cNvPr id="35" name="Abgerundetes Rechteck 34"/>
            <p:cNvSpPr/>
            <p:nvPr/>
          </p:nvSpPr>
          <p:spPr>
            <a:xfrm>
              <a:off x="7005818" y="2796108"/>
              <a:ext cx="954906" cy="379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bgerundetes Rechteck 7"/>
            <p:cNvSpPr/>
            <p:nvPr/>
          </p:nvSpPr>
          <p:spPr>
            <a:xfrm>
              <a:off x="7016940" y="2807230"/>
              <a:ext cx="932662" cy="357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ctr" anchorCtr="0">
              <a:noAutofit/>
            </a:bodyPr>
            <a:lstStyle/>
            <a:p>
              <a:pPr algn="ctr" defTabSz="266700">
                <a:lnSpc>
                  <a:spcPct val="90000"/>
                </a:lnSpc>
                <a:spcAft>
                  <a:spcPct val="35000"/>
                </a:spcAft>
              </a:pPr>
              <a:endParaRPr lang="de-DE" sz="600"/>
            </a:p>
          </p:txBody>
        </p:sp>
      </p:grpSp>
      <p:sp>
        <p:nvSpPr>
          <p:cNvPr id="17" name="Abgerundetes Rechteck 16"/>
          <p:cNvSpPr/>
          <p:nvPr/>
        </p:nvSpPr>
        <p:spPr>
          <a:xfrm>
            <a:off x="2032793" y="4927776"/>
            <a:ext cx="1290298" cy="12261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orm 17"/>
          <p:cNvSpPr/>
          <p:nvPr/>
        </p:nvSpPr>
        <p:spPr>
          <a:xfrm rot="10638711">
            <a:off x="4290384" y="4398894"/>
            <a:ext cx="1729325" cy="1757511"/>
          </a:xfrm>
          <a:prstGeom prst="leftCircularArrow">
            <a:avLst>
              <a:gd name="adj1" fmla="val 2886"/>
              <a:gd name="adj2" fmla="val 352894"/>
              <a:gd name="adj3" fmla="val 2128404"/>
              <a:gd name="adj4" fmla="val 9024489"/>
              <a:gd name="adj5" fmla="val 336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uppieren 18"/>
          <p:cNvGrpSpPr/>
          <p:nvPr/>
        </p:nvGrpSpPr>
        <p:grpSpPr>
          <a:xfrm>
            <a:off x="1858013" y="4731628"/>
            <a:ext cx="1247386" cy="482971"/>
            <a:chOff x="8357965" y="3682156"/>
            <a:chExt cx="954906" cy="379734"/>
          </a:xfrm>
        </p:grpSpPr>
        <p:sp>
          <p:nvSpPr>
            <p:cNvPr id="33" name="Abgerundetes Rechteck 32"/>
            <p:cNvSpPr/>
            <p:nvPr/>
          </p:nvSpPr>
          <p:spPr>
            <a:xfrm>
              <a:off x="8357965" y="3682156"/>
              <a:ext cx="954906" cy="379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bgerundetes Rechteck 11"/>
            <p:cNvSpPr/>
            <p:nvPr/>
          </p:nvSpPr>
          <p:spPr>
            <a:xfrm>
              <a:off x="8369087" y="3693278"/>
              <a:ext cx="932662" cy="357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ctr" anchorCtr="0">
              <a:noAutofit/>
            </a:bodyPr>
            <a:lstStyle/>
            <a:p>
              <a:pPr algn="ctr" defTabSz="266700">
                <a:lnSpc>
                  <a:spcPct val="90000"/>
                </a:lnSpc>
                <a:spcAft>
                  <a:spcPct val="35000"/>
                </a:spcAft>
              </a:pPr>
              <a:endParaRPr lang="de-DE" sz="600"/>
            </a:p>
          </p:txBody>
        </p:sp>
      </p:grpSp>
      <p:grpSp>
        <p:nvGrpSpPr>
          <p:cNvPr id="20" name="Gruppieren 19"/>
          <p:cNvGrpSpPr/>
          <p:nvPr/>
        </p:nvGrpSpPr>
        <p:grpSpPr>
          <a:xfrm>
            <a:off x="1805310" y="1674967"/>
            <a:ext cx="3293908" cy="4473634"/>
            <a:chOff x="7872260" y="519486"/>
            <a:chExt cx="2673395" cy="3352537"/>
          </a:xfrm>
        </p:grpSpPr>
        <p:sp>
          <p:nvSpPr>
            <p:cNvPr id="31" name="Abgerundetes Rechteck 30"/>
            <p:cNvSpPr/>
            <p:nvPr/>
          </p:nvSpPr>
          <p:spPr>
            <a:xfrm>
              <a:off x="9471385" y="2985975"/>
              <a:ext cx="1074270" cy="88604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Abgerundetes Rechteck 13"/>
            <p:cNvSpPr/>
            <p:nvPr/>
          </p:nvSpPr>
          <p:spPr>
            <a:xfrm>
              <a:off x="7872260" y="519486"/>
              <a:ext cx="1126005" cy="702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marL="0" lvl="1" algn="ctr" defTabSz="233363">
                <a:lnSpc>
                  <a:spcPct val="90000"/>
                </a:lnSpc>
                <a:spcAft>
                  <a:spcPct val="15000"/>
                </a:spcAft>
              </a:pPr>
              <a:r>
                <a:rPr lang="de-DE" sz="1125" dirty="0"/>
                <a:t>Internet, Kataloge, Datenbanken, Verlagsplattformen, Literaturverzeichnisse anderer wissen-</a:t>
              </a:r>
              <a:r>
                <a:rPr lang="de-DE" sz="1125" dirty="0" err="1"/>
                <a:t>schaftlicher</a:t>
              </a:r>
              <a:r>
                <a:rPr lang="de-DE" sz="1125" dirty="0"/>
                <a:t> Werke</a:t>
              </a:r>
            </a:p>
          </p:txBody>
        </p:sp>
      </p:grpSp>
      <p:sp>
        <p:nvSpPr>
          <p:cNvPr id="21" name="Gebogener Pfeil 20"/>
          <p:cNvSpPr/>
          <p:nvPr/>
        </p:nvSpPr>
        <p:spPr>
          <a:xfrm rot="1942574">
            <a:off x="6551700" y="1821069"/>
            <a:ext cx="1836903" cy="1710372"/>
          </a:xfrm>
          <a:prstGeom prst="circularArrow">
            <a:avLst>
              <a:gd name="adj1" fmla="val 2579"/>
              <a:gd name="adj2" fmla="val 313111"/>
              <a:gd name="adj3" fmla="val 19529475"/>
              <a:gd name="adj4" fmla="val 11861343"/>
              <a:gd name="adj5" fmla="val 300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uppieren 21"/>
          <p:cNvGrpSpPr/>
          <p:nvPr/>
        </p:nvGrpSpPr>
        <p:grpSpPr>
          <a:xfrm>
            <a:off x="3643715" y="5978959"/>
            <a:ext cx="1247386" cy="488291"/>
            <a:chOff x="9710112" y="2790530"/>
            <a:chExt cx="954906" cy="379734"/>
          </a:xfrm>
        </p:grpSpPr>
        <p:sp>
          <p:nvSpPr>
            <p:cNvPr id="29" name="Abgerundetes Rechteck 28"/>
            <p:cNvSpPr/>
            <p:nvPr/>
          </p:nvSpPr>
          <p:spPr>
            <a:xfrm>
              <a:off x="9710112" y="2790530"/>
              <a:ext cx="954906" cy="379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Abgerundetes Rechteck 16"/>
            <p:cNvSpPr/>
            <p:nvPr/>
          </p:nvSpPr>
          <p:spPr>
            <a:xfrm>
              <a:off x="9721234" y="2801652"/>
              <a:ext cx="932662" cy="357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ctr" anchorCtr="0">
              <a:noAutofit/>
            </a:bodyPr>
            <a:lstStyle/>
            <a:p>
              <a:pPr algn="ctr"/>
              <a:r>
                <a:rPr lang="de-DE" sz="1600" dirty="0" smtClean="0"/>
                <a:t>7. Abschluss der Recherche</a:t>
              </a:r>
            </a:p>
          </p:txBody>
        </p:sp>
      </p:grpSp>
      <p:sp>
        <p:nvSpPr>
          <p:cNvPr id="27" name="Abgerundetes Rechteck 26"/>
          <p:cNvSpPr/>
          <p:nvPr/>
        </p:nvSpPr>
        <p:spPr>
          <a:xfrm>
            <a:off x="5614161" y="5082841"/>
            <a:ext cx="1370234" cy="11865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4" name="Gruppieren 23"/>
          <p:cNvGrpSpPr/>
          <p:nvPr/>
        </p:nvGrpSpPr>
        <p:grpSpPr>
          <a:xfrm>
            <a:off x="5443674" y="4786093"/>
            <a:ext cx="1247386" cy="501788"/>
            <a:chOff x="11062259" y="3682156"/>
            <a:chExt cx="954906" cy="379734"/>
          </a:xfrm>
        </p:grpSpPr>
        <p:sp>
          <p:nvSpPr>
            <p:cNvPr id="25" name="Abgerundetes Rechteck 24"/>
            <p:cNvSpPr/>
            <p:nvPr/>
          </p:nvSpPr>
          <p:spPr>
            <a:xfrm>
              <a:off x="11062259" y="3682156"/>
              <a:ext cx="954906" cy="3797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bgerundetes Rechteck 20"/>
            <p:cNvSpPr/>
            <p:nvPr/>
          </p:nvSpPr>
          <p:spPr>
            <a:xfrm>
              <a:off x="11073381" y="3693278"/>
              <a:ext cx="932662" cy="357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7620" rIns="11430" bIns="7620" numCol="1" spcCol="1270" anchor="ctr" anchorCtr="0">
              <a:noAutofit/>
            </a:bodyPr>
            <a:lstStyle/>
            <a:p>
              <a:pPr algn="ctr"/>
              <a:r>
                <a:rPr lang="de-DE" sz="1600" dirty="0" smtClean="0"/>
                <a:t>6. Ergebnisse</a:t>
              </a:r>
            </a:p>
          </p:txBody>
        </p:sp>
      </p:grpSp>
      <p:sp>
        <p:nvSpPr>
          <p:cNvPr id="2" name="Textfeld 1"/>
          <p:cNvSpPr txBox="1"/>
          <p:nvPr/>
        </p:nvSpPr>
        <p:spPr>
          <a:xfrm>
            <a:off x="2006289" y="1174180"/>
            <a:ext cx="1430681" cy="523220"/>
          </a:xfrm>
          <a:prstGeom prst="rect">
            <a:avLst/>
          </a:prstGeom>
          <a:noFill/>
        </p:spPr>
        <p:txBody>
          <a:bodyPr wrap="square" rtlCol="0">
            <a:spAutoFit/>
          </a:bodyPr>
          <a:lstStyle/>
          <a:p>
            <a:r>
              <a:rPr lang="de-DE" sz="1400" dirty="0">
                <a:solidFill>
                  <a:schemeClr val="bg1"/>
                </a:solidFill>
                <a:latin typeface="+mn-lt"/>
              </a:rPr>
              <a:t>2. Informations-mittel auswählen</a:t>
            </a:r>
          </a:p>
        </p:txBody>
      </p:sp>
      <p:sp>
        <p:nvSpPr>
          <p:cNvPr id="42" name="Abgerundetes Rechteck 13"/>
          <p:cNvSpPr/>
          <p:nvPr/>
        </p:nvSpPr>
        <p:spPr>
          <a:xfrm>
            <a:off x="3584991" y="1460996"/>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050" dirty="0"/>
              <a:t>Quick &amp; </a:t>
            </a:r>
            <a:r>
              <a:rPr lang="de-DE" sz="1050" dirty="0" err="1"/>
              <a:t>dirty</a:t>
            </a:r>
            <a:r>
              <a:rPr lang="de-DE" sz="1050" dirty="0"/>
              <a:t>-Suche,  Stichwort, Schlagwort, </a:t>
            </a:r>
            <a:r>
              <a:rPr lang="de-DE" sz="1050" dirty="0" err="1"/>
              <a:t>Trunkieren</a:t>
            </a:r>
            <a:r>
              <a:rPr lang="de-DE" sz="1050" dirty="0"/>
              <a:t>, Boolesche Operatoren, Schneeballverfahren</a:t>
            </a:r>
            <a:endParaRPr lang="de-DE" sz="825" dirty="0"/>
          </a:p>
        </p:txBody>
      </p:sp>
      <p:sp>
        <p:nvSpPr>
          <p:cNvPr id="43" name="Abgerundetes Rechteck 13"/>
          <p:cNvSpPr/>
          <p:nvPr/>
        </p:nvSpPr>
        <p:spPr>
          <a:xfrm>
            <a:off x="133732" y="5173199"/>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Lesen, exzerpieren, schreiben</a:t>
            </a:r>
          </a:p>
        </p:txBody>
      </p:sp>
      <p:sp>
        <p:nvSpPr>
          <p:cNvPr id="44" name="Abgerundetes Rechteck 13"/>
          <p:cNvSpPr/>
          <p:nvPr/>
        </p:nvSpPr>
        <p:spPr>
          <a:xfrm>
            <a:off x="2052869" y="5300509"/>
            <a:ext cx="130470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Gedruckte Literatur, E-Ressourcen, vor Ort, Fernleihe</a:t>
            </a:r>
          </a:p>
        </p:txBody>
      </p:sp>
      <p:sp>
        <p:nvSpPr>
          <p:cNvPr id="45" name="Abgerundetes Rechteck 13"/>
          <p:cNvSpPr/>
          <p:nvPr/>
        </p:nvSpPr>
        <p:spPr>
          <a:xfrm>
            <a:off x="7475239" y="2966176"/>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Vorgehen reflektieren, Suchstrategien ändern, Informationsquellen wechseln</a:t>
            </a:r>
          </a:p>
        </p:txBody>
      </p:sp>
      <p:sp>
        <p:nvSpPr>
          <p:cNvPr id="46" name="Abgerundetes Rechteck 13"/>
          <p:cNvSpPr/>
          <p:nvPr/>
        </p:nvSpPr>
        <p:spPr>
          <a:xfrm>
            <a:off x="5511560" y="1745716"/>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Bewertung der Treffer: Relevanz, Qualität, Aktualität, Menge, u.a.</a:t>
            </a:r>
          </a:p>
        </p:txBody>
      </p:sp>
      <p:sp>
        <p:nvSpPr>
          <p:cNvPr id="47" name="Abgerundetes Rechteck 13"/>
          <p:cNvSpPr/>
          <p:nvPr/>
        </p:nvSpPr>
        <p:spPr>
          <a:xfrm>
            <a:off x="5616576" y="5402748"/>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Bewertung der Treffer: Relevanz, Qualität, Aktualität, Menge, u.a.</a:t>
            </a:r>
          </a:p>
        </p:txBody>
      </p:sp>
      <p:sp>
        <p:nvSpPr>
          <p:cNvPr id="48" name="Abgerundetes Rechteck 13"/>
          <p:cNvSpPr/>
          <p:nvPr/>
        </p:nvSpPr>
        <p:spPr>
          <a:xfrm>
            <a:off x="3765496" y="5055258"/>
            <a:ext cx="1384344" cy="874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Suchergebnisse speichern, Literaturangaben verwalten</a:t>
            </a:r>
          </a:p>
        </p:txBody>
      </p:sp>
      <p:sp>
        <p:nvSpPr>
          <p:cNvPr id="49" name="Rechteck 48"/>
          <p:cNvSpPr/>
          <p:nvPr/>
        </p:nvSpPr>
        <p:spPr>
          <a:xfrm>
            <a:off x="1875751" y="4693255"/>
            <a:ext cx="1292108" cy="584775"/>
          </a:xfrm>
          <a:prstGeom prst="rect">
            <a:avLst/>
          </a:prstGeom>
        </p:spPr>
        <p:txBody>
          <a:bodyPr wrap="square">
            <a:spAutoFit/>
          </a:bodyPr>
          <a:lstStyle/>
          <a:p>
            <a:pPr algn="ctr"/>
            <a:r>
              <a:rPr lang="de-DE" sz="1600" dirty="0" smtClean="0">
                <a:solidFill>
                  <a:schemeClr val="bg1"/>
                </a:solidFill>
                <a:latin typeface="+mn-lt"/>
              </a:rPr>
              <a:t>8. Literatur beschaffen</a:t>
            </a:r>
          </a:p>
        </p:txBody>
      </p:sp>
      <p:sp>
        <p:nvSpPr>
          <p:cNvPr id="50" name="Rechteck 49"/>
          <p:cNvSpPr/>
          <p:nvPr/>
        </p:nvSpPr>
        <p:spPr>
          <a:xfrm>
            <a:off x="38925" y="5897741"/>
            <a:ext cx="1179099" cy="553998"/>
          </a:xfrm>
          <a:prstGeom prst="rect">
            <a:avLst/>
          </a:prstGeom>
        </p:spPr>
        <p:txBody>
          <a:bodyPr wrap="square">
            <a:spAutoFit/>
          </a:bodyPr>
          <a:lstStyle/>
          <a:p>
            <a:pPr algn="ctr"/>
            <a:r>
              <a:rPr lang="de-DE" sz="1500" dirty="0" smtClean="0">
                <a:solidFill>
                  <a:schemeClr val="bg1"/>
                </a:solidFill>
                <a:latin typeface="+mn-lt"/>
              </a:rPr>
              <a:t>9. Literatur verarbeiten</a:t>
            </a:r>
          </a:p>
        </p:txBody>
      </p:sp>
      <p:sp>
        <p:nvSpPr>
          <p:cNvPr id="51" name="Gebogener Pfeil 50"/>
          <p:cNvSpPr/>
          <p:nvPr/>
        </p:nvSpPr>
        <p:spPr>
          <a:xfrm rot="7999127">
            <a:off x="6051320" y="3413765"/>
            <a:ext cx="2583256" cy="2413802"/>
          </a:xfrm>
          <a:prstGeom prst="circularArrow">
            <a:avLst>
              <a:gd name="adj1" fmla="val 2579"/>
              <a:gd name="adj2" fmla="val 313111"/>
              <a:gd name="adj3" fmla="val 19529475"/>
              <a:gd name="adj4" fmla="val 12593607"/>
              <a:gd name="adj5" fmla="val 3009"/>
            </a:avLst>
          </a:prstGeom>
          <a:ln w="5715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Abgerundetes Rechteck 13"/>
          <p:cNvSpPr/>
          <p:nvPr/>
        </p:nvSpPr>
        <p:spPr>
          <a:xfrm>
            <a:off x="151924" y="1296374"/>
            <a:ext cx="1384344" cy="9903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01" tIns="10001" rIns="10001" bIns="10001" numCol="1" spcCol="1270" anchor="t" anchorCtr="0">
            <a:noAutofit/>
          </a:bodyPr>
          <a:lstStyle/>
          <a:p>
            <a:pPr algn="ctr"/>
            <a:r>
              <a:rPr lang="de-DE" sz="1125" dirty="0"/>
              <a:t>Informationsbedarf festlegen, Thema in Aspekte zerlegen, Suchbegriffe über-legen, Suchstrategien auswählen</a:t>
            </a:r>
          </a:p>
        </p:txBody>
      </p:sp>
      <p:sp>
        <p:nvSpPr>
          <p:cNvPr id="55" name="Nach links gekrümmter Pfeil 54"/>
          <p:cNvSpPr/>
          <p:nvPr/>
        </p:nvSpPr>
        <p:spPr>
          <a:xfrm rot="6338179">
            <a:off x="3885660" y="1286412"/>
            <a:ext cx="2176121" cy="6438100"/>
          </a:xfrm>
          <a:prstGeom prst="curvedLeftArrow">
            <a:avLst>
              <a:gd name="adj1" fmla="val 11056"/>
              <a:gd name="adj2" fmla="val 50000"/>
              <a:gd name="adj3" fmla="val 25000"/>
            </a:avLst>
          </a:prstGeom>
          <a:noFill/>
          <a:ln w="381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4" name="Nach oben gekrümmter Pfeil 53"/>
          <p:cNvSpPr/>
          <p:nvPr/>
        </p:nvSpPr>
        <p:spPr>
          <a:xfrm rot="11459902">
            <a:off x="4936865" y="945855"/>
            <a:ext cx="3452838" cy="1471792"/>
          </a:xfrm>
          <a:prstGeom prst="curvedUpArrow">
            <a:avLst>
              <a:gd name="adj1" fmla="val 25000"/>
              <a:gd name="adj2" fmla="val 50000"/>
              <a:gd name="adj3" fmla="val 31043"/>
            </a:avLst>
          </a:prstGeom>
          <a:noFill/>
          <a:ln w="381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6" name="Textfeld 55"/>
          <p:cNvSpPr txBox="1"/>
          <p:nvPr/>
        </p:nvSpPr>
        <p:spPr>
          <a:xfrm>
            <a:off x="8814" y="2968229"/>
            <a:ext cx="7479150" cy="1361911"/>
          </a:xfrm>
          <a:prstGeom prst="rect">
            <a:avLst/>
          </a:prstGeom>
          <a:noFill/>
        </p:spPr>
        <p:txBody>
          <a:bodyPr wrap="square" rtlCol="0">
            <a:spAutoFit/>
          </a:bodyPr>
          <a:lstStyle/>
          <a:p>
            <a:pPr algn="ctr"/>
            <a:r>
              <a:rPr lang="de-DE" sz="3750" b="1" dirty="0">
                <a:solidFill>
                  <a:srgbClr val="002060"/>
                </a:solidFill>
                <a:effectLst>
                  <a:outerShdw blurRad="38100" dist="38100" dir="2700000" algn="tl">
                    <a:srgbClr val="000000">
                      <a:alpha val="43137"/>
                    </a:srgbClr>
                  </a:outerShdw>
                </a:effectLst>
                <a:latin typeface="+mn-lt"/>
              </a:rPr>
              <a:t>Rechercheprozess</a:t>
            </a:r>
          </a:p>
          <a:p>
            <a:pPr algn="ctr"/>
            <a:r>
              <a:rPr lang="de-DE" sz="2250" b="1" dirty="0">
                <a:latin typeface="+mn-lt"/>
              </a:rPr>
              <a:t>Informationskompetenz im Kontext einer wissenschaftlichen Literaturrecherche</a:t>
            </a:r>
          </a:p>
        </p:txBody>
      </p:sp>
      <p:sp>
        <p:nvSpPr>
          <p:cNvPr id="3" name="Foliennummernplatzhalter 2"/>
          <p:cNvSpPr>
            <a:spLocks noGrp="1"/>
          </p:cNvSpPr>
          <p:nvPr>
            <p:ph type="sldNum" sz="quarter" idx="12"/>
          </p:nvPr>
        </p:nvSpPr>
        <p:spPr/>
        <p:txBody>
          <a:bodyPr/>
          <a:lstStyle/>
          <a:p>
            <a:fld id="{75332204-71FB-834B-B0E4-6229F9B4D3BE}" type="slidenum">
              <a:rPr lang="de-DE" smtClean="0"/>
              <a:pPr/>
              <a:t>19</a:t>
            </a:fld>
            <a:endParaRPr lang="de-DE"/>
          </a:p>
        </p:txBody>
      </p:sp>
    </p:spTree>
    <p:extLst>
      <p:ext uri="{BB962C8B-B14F-4D97-AF65-F5344CB8AC3E}">
        <p14:creationId xmlns:p14="http://schemas.microsoft.com/office/powerpoint/2010/main" val="27739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5C372-015C-CE46-94D6-1FFBB7C21BA0}"/>
              </a:ext>
            </a:extLst>
          </p:cNvPr>
          <p:cNvSpPr>
            <a:spLocks noGrp="1"/>
          </p:cNvSpPr>
          <p:nvPr>
            <p:ph type="title"/>
          </p:nvPr>
        </p:nvSpPr>
        <p:spPr/>
        <p:txBody>
          <a:bodyPr/>
          <a:lstStyle/>
          <a:p>
            <a:r>
              <a:rPr lang="de-DE"/>
              <a:t>Gliederung</a:t>
            </a:r>
          </a:p>
        </p:txBody>
      </p:sp>
      <p:sp>
        <p:nvSpPr>
          <p:cNvPr id="3" name="Inhaltsplatzhalter 2">
            <a:extLst>
              <a:ext uri="{FF2B5EF4-FFF2-40B4-BE49-F238E27FC236}">
                <a16:creationId xmlns:a16="http://schemas.microsoft.com/office/drawing/2014/main" id="{8691F924-56CF-AE4E-A2AA-6914F2D46287}"/>
              </a:ext>
            </a:extLst>
          </p:cNvPr>
          <p:cNvSpPr>
            <a:spLocks noGrp="1"/>
          </p:cNvSpPr>
          <p:nvPr>
            <p:ph idx="1"/>
          </p:nvPr>
        </p:nvSpPr>
        <p:spPr/>
        <p:txBody>
          <a:bodyPr/>
          <a:lstStyle/>
          <a:p>
            <a:r>
              <a:rPr lang="de-DE" dirty="0"/>
              <a:t>Wonach suchen?</a:t>
            </a:r>
            <a:br>
              <a:rPr lang="de-DE" dirty="0"/>
            </a:br>
            <a:r>
              <a:rPr lang="de-DE" dirty="0"/>
              <a:t>Auswahl und Verwendung von Suchwörtern</a:t>
            </a:r>
          </a:p>
          <a:p>
            <a:r>
              <a:rPr lang="de-DE" dirty="0"/>
              <a:t>Wie suchen?</a:t>
            </a:r>
            <a:br>
              <a:rPr lang="de-DE" dirty="0"/>
            </a:br>
            <a:r>
              <a:rPr lang="de-DE" dirty="0"/>
              <a:t>Vorgehensweisen bei der Recherche</a:t>
            </a:r>
          </a:p>
          <a:p>
            <a:r>
              <a:rPr lang="de-DE" dirty="0"/>
              <a:t>Wo suchen?</a:t>
            </a:r>
            <a:br>
              <a:rPr lang="de-DE" dirty="0"/>
            </a:br>
            <a:r>
              <a:rPr lang="de-DE" dirty="0"/>
              <a:t>Quellen für Information, Recherche und Beschaffung</a:t>
            </a:r>
          </a:p>
          <a:p>
            <a:r>
              <a:rPr lang="de-DE" dirty="0"/>
              <a:t>Wo speichern?</a:t>
            </a:r>
            <a:br>
              <a:rPr lang="de-DE" dirty="0"/>
            </a:br>
            <a:r>
              <a:rPr lang="de-DE" dirty="0"/>
              <a:t>Literatur verwalten</a:t>
            </a:r>
          </a:p>
          <a:p>
            <a:endParaRPr lang="de-DE" dirty="0"/>
          </a:p>
          <a:p>
            <a:endParaRPr lang="de-DE" dirty="0"/>
          </a:p>
        </p:txBody>
      </p:sp>
      <p:sp>
        <p:nvSpPr>
          <p:cNvPr id="4" name="Foliennummernplatzhalter 3">
            <a:extLst>
              <a:ext uri="{FF2B5EF4-FFF2-40B4-BE49-F238E27FC236}">
                <a16:creationId xmlns:a16="http://schemas.microsoft.com/office/drawing/2014/main" id="{D5704000-E125-BD41-BF6C-2F95A3701597}"/>
              </a:ext>
            </a:extLst>
          </p:cNvPr>
          <p:cNvSpPr>
            <a:spLocks noGrp="1"/>
          </p:cNvSpPr>
          <p:nvPr>
            <p:ph type="sldNum" sz="quarter" idx="12"/>
          </p:nvPr>
        </p:nvSpPr>
        <p:spPr/>
        <p:txBody>
          <a:bodyPr/>
          <a:lstStyle/>
          <a:p>
            <a:fld id="{75332204-71FB-834B-B0E4-6229F9B4D3BE}" type="slidenum">
              <a:rPr lang="de-DE"/>
              <a:pPr/>
              <a:t>2</a:t>
            </a:fld>
            <a:endParaRPr lang="de-DE"/>
          </a:p>
        </p:txBody>
      </p:sp>
    </p:spTree>
    <p:extLst>
      <p:ext uri="{BB962C8B-B14F-4D97-AF65-F5344CB8AC3E}">
        <p14:creationId xmlns:p14="http://schemas.microsoft.com/office/powerpoint/2010/main" val="86840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Wo suchen?</a:t>
            </a:r>
          </a:p>
        </p:txBody>
      </p:sp>
      <p:sp>
        <p:nvSpPr>
          <p:cNvPr id="7" name="Textplatzhalter 6"/>
          <p:cNvSpPr>
            <a:spLocks noGrp="1"/>
          </p:cNvSpPr>
          <p:nvPr>
            <p:ph type="body" idx="1"/>
          </p:nvPr>
        </p:nvSpPr>
        <p:spPr/>
        <p:txBody>
          <a:bodyPr/>
          <a:lstStyle/>
          <a:p>
            <a:r>
              <a:rPr lang="de-DE" dirty="0"/>
              <a:t>Quellen für Information, Recherche und Beschaffung</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20</a:t>
            </a:fld>
            <a:endParaRPr kumimoji="0" lang="en-US" dirty="0"/>
          </a:p>
        </p:txBody>
      </p:sp>
    </p:spTree>
    <p:extLst>
      <p:ext uri="{BB962C8B-B14F-4D97-AF65-F5344CB8AC3E}">
        <p14:creationId xmlns:p14="http://schemas.microsoft.com/office/powerpoint/2010/main" val="268353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16BFDFC-F8EE-9741-A9E7-60F30F9CE8EB}"/>
              </a:ext>
            </a:extLst>
          </p:cNvPr>
          <p:cNvSpPr>
            <a:spLocks noGrp="1"/>
          </p:cNvSpPr>
          <p:nvPr>
            <p:ph type="sldNum" sz="quarter" idx="12"/>
          </p:nvPr>
        </p:nvSpPr>
        <p:spPr/>
        <p:txBody>
          <a:bodyPr/>
          <a:lstStyle/>
          <a:p>
            <a:fld id="{75332204-71FB-834B-B0E4-6229F9B4D3BE}" type="slidenum">
              <a:rPr lang="de-DE"/>
              <a:pPr/>
              <a:t>21</a:t>
            </a:fld>
            <a:endParaRPr lang="de-DE"/>
          </a:p>
        </p:txBody>
      </p:sp>
      <p:sp>
        <p:nvSpPr>
          <p:cNvPr id="5" name="Oval 4">
            <a:extLst>
              <a:ext uri="{FF2B5EF4-FFF2-40B4-BE49-F238E27FC236}">
                <a16:creationId xmlns:a16="http://schemas.microsoft.com/office/drawing/2014/main" id="{4D102D89-F164-5245-804F-B3E5825F0A25}"/>
              </a:ext>
            </a:extLst>
          </p:cNvPr>
          <p:cNvSpPr/>
          <p:nvPr/>
        </p:nvSpPr>
        <p:spPr>
          <a:xfrm>
            <a:off x="1187624" y="3068960"/>
            <a:ext cx="1296144" cy="12961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b="1"/>
              <a:t>Surface </a:t>
            </a:r>
            <a:br>
              <a:rPr lang="de-DE" b="1"/>
            </a:br>
            <a:r>
              <a:rPr lang="de-DE" b="1"/>
              <a:t>Web</a:t>
            </a:r>
          </a:p>
        </p:txBody>
      </p:sp>
      <p:sp>
        <p:nvSpPr>
          <p:cNvPr id="6" name="Oval 5">
            <a:extLst>
              <a:ext uri="{FF2B5EF4-FFF2-40B4-BE49-F238E27FC236}">
                <a16:creationId xmlns:a16="http://schemas.microsoft.com/office/drawing/2014/main" id="{022AD7F7-0BA9-7848-9359-FF3A653720E6}"/>
              </a:ext>
            </a:extLst>
          </p:cNvPr>
          <p:cNvSpPr>
            <a:spLocks/>
          </p:cNvSpPr>
          <p:nvPr/>
        </p:nvSpPr>
        <p:spPr>
          <a:xfrm>
            <a:off x="3267310" y="989733"/>
            <a:ext cx="5481153" cy="546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t>Deep Web</a:t>
            </a:r>
          </a:p>
          <a:p>
            <a:pPr algn="ctr"/>
            <a:r>
              <a:rPr lang="de-DE" sz="2000"/>
              <a:t>Inhalte, die nicht frei zugänglich sind, nicht von Suchmaschinen indiziert werden: z.B. in Datenbanken</a:t>
            </a:r>
          </a:p>
        </p:txBody>
      </p:sp>
    </p:spTree>
    <p:extLst>
      <p:ext uri="{BB962C8B-B14F-4D97-AF65-F5344CB8AC3E}">
        <p14:creationId xmlns:p14="http://schemas.microsoft.com/office/powerpoint/2010/main" val="3719356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19261"/>
            <a:ext cx="7886700" cy="1325563"/>
          </a:xfrm>
        </p:spPr>
        <p:txBody>
          <a:bodyPr/>
          <a:lstStyle/>
          <a:p>
            <a:r>
              <a:rPr lang="de-DE"/>
              <a:t>Empfehlenswerte Datenbanken</a:t>
            </a:r>
          </a:p>
        </p:txBody>
      </p:sp>
      <p:sp>
        <p:nvSpPr>
          <p:cNvPr id="3" name="Inhaltsplatzhalter 2"/>
          <p:cNvSpPr>
            <a:spLocks noGrp="1"/>
          </p:cNvSpPr>
          <p:nvPr>
            <p:ph idx="1"/>
          </p:nvPr>
        </p:nvSpPr>
        <p:spPr/>
        <p:txBody>
          <a:bodyPr/>
          <a:lstStyle/>
          <a:p>
            <a:r>
              <a:rPr lang="de-DE" dirty="0"/>
              <a:t>FIS Bildung</a:t>
            </a:r>
          </a:p>
          <a:p>
            <a:r>
              <a:rPr lang="de-DE" dirty="0"/>
              <a:t>ERIC</a:t>
            </a:r>
          </a:p>
          <a:p>
            <a:r>
              <a:rPr lang="de-DE" dirty="0"/>
              <a:t>Education Source</a:t>
            </a:r>
          </a:p>
          <a:p>
            <a:r>
              <a:rPr lang="de-DE" dirty="0"/>
              <a:t>Academic Search Premier</a:t>
            </a:r>
          </a:p>
          <a:p>
            <a:r>
              <a:rPr lang="de-DE" dirty="0" err="1"/>
              <a:t>Psyndex</a:t>
            </a:r>
            <a:endParaRPr lang="de-DE" dirty="0"/>
          </a:p>
          <a:p>
            <a:r>
              <a:rPr lang="de-DE" dirty="0" err="1"/>
              <a:t>Statista</a:t>
            </a:r>
            <a:endParaRPr lang="de-DE" dirty="0"/>
          </a:p>
          <a:p>
            <a:endParaRPr lang="de-DE" dirty="0"/>
          </a:p>
          <a:p>
            <a:pPr marL="0" indent="0">
              <a:buNone/>
            </a:pPr>
            <a:r>
              <a:rPr lang="de-DE" dirty="0">
                <a:sym typeface="Wingdings"/>
              </a:rPr>
              <a:t>Die Bibliothek bietet </a:t>
            </a:r>
            <a:r>
              <a:rPr lang="de-DE" dirty="0"/>
              <a:t>Datenbankschulungen an!</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22</a:t>
            </a:fld>
            <a:endParaRPr kumimoji="0" lang="en-US" dirty="0"/>
          </a:p>
        </p:txBody>
      </p:sp>
    </p:spTree>
    <p:extLst>
      <p:ext uri="{BB962C8B-B14F-4D97-AF65-F5344CB8AC3E}">
        <p14:creationId xmlns:p14="http://schemas.microsoft.com/office/powerpoint/2010/main" val="11780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28650" y="447253"/>
            <a:ext cx="7886700" cy="1325563"/>
          </a:xfrm>
        </p:spPr>
        <p:txBody>
          <a:bodyPr/>
          <a:lstStyle/>
          <a:p>
            <a:r>
              <a:rPr lang="de-DE" i="1"/>
              <a:t>Übung: Weitere Quellen</a:t>
            </a:r>
          </a:p>
        </p:txBody>
      </p:sp>
      <p:sp>
        <p:nvSpPr>
          <p:cNvPr id="7" name="Inhaltsplatzhalter 6"/>
          <p:cNvSpPr>
            <a:spLocks noGrp="1"/>
          </p:cNvSpPr>
          <p:nvPr>
            <p:ph idx="1"/>
          </p:nvPr>
        </p:nvSpPr>
        <p:spPr/>
        <p:txBody>
          <a:bodyPr/>
          <a:lstStyle/>
          <a:p>
            <a:r>
              <a:rPr lang="de-DE" i="1"/>
              <a:t>Kennen Sie noch weitere Quellen für wissenschaftliche Informationen/Literatur im Internet?</a:t>
            </a:r>
          </a:p>
          <a:p>
            <a:r>
              <a:rPr lang="de-DE" i="1"/>
              <a:t>Welche davon sind zitierfähig?</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23</a:t>
            </a:fld>
            <a:endParaRPr kumimoji="0" lang="en-US"/>
          </a:p>
        </p:txBody>
      </p:sp>
    </p:spTree>
    <p:extLst>
      <p:ext uri="{BB962C8B-B14F-4D97-AF65-F5344CB8AC3E}">
        <p14:creationId xmlns:p14="http://schemas.microsoft.com/office/powerpoint/2010/main" val="2847666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19261"/>
            <a:ext cx="7886700" cy="1325563"/>
          </a:xfrm>
        </p:spPr>
        <p:txBody>
          <a:bodyPr/>
          <a:lstStyle/>
          <a:p>
            <a:r>
              <a:rPr lang="de-DE"/>
              <a:t>Wikipedia</a:t>
            </a:r>
          </a:p>
        </p:txBody>
      </p:sp>
      <p:sp>
        <p:nvSpPr>
          <p:cNvPr id="3" name="Inhaltsplatzhalter 2"/>
          <p:cNvSpPr>
            <a:spLocks noGrp="1"/>
          </p:cNvSpPr>
          <p:nvPr>
            <p:ph idx="1"/>
          </p:nvPr>
        </p:nvSpPr>
        <p:spPr/>
        <p:txBody>
          <a:bodyPr/>
          <a:lstStyle/>
          <a:p>
            <a:endParaRPr lang="de-DE"/>
          </a:p>
          <a:p>
            <a:r>
              <a:rPr lang="de-DE"/>
              <a:t>Einstieg in ein Thema</a:t>
            </a:r>
          </a:p>
          <a:p>
            <a:r>
              <a:rPr lang="de-DE"/>
              <a:t>Schnelles Nachschlagen von Begriffen</a:t>
            </a:r>
          </a:p>
          <a:p>
            <a:r>
              <a:rPr lang="de-DE"/>
              <a:t>Einige wichtige Literaturhinweise und Links</a:t>
            </a:r>
          </a:p>
          <a:p>
            <a:r>
              <a:rPr lang="de-DE"/>
              <a:t>Quelle für Abbildungen zur Illustration, diese sind oft rechtefrei</a:t>
            </a:r>
          </a:p>
          <a:p>
            <a:r>
              <a:rPr lang="de-DE" u="sng"/>
              <a:t>Niemals zitieren!</a:t>
            </a:r>
            <a:r>
              <a:rPr lang="de-DE"/>
              <a:t> (Ausnahme: Bilder)</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24</a:t>
            </a:fld>
            <a:endParaRPr kumimoji="0" lang="en-US" dirty="0"/>
          </a:p>
        </p:txBody>
      </p:sp>
      <p:pic>
        <p:nvPicPr>
          <p:cNvPr id="8" name="Bild 7"/>
          <p:cNvPicPr>
            <a:picLocks noChangeAspect="1"/>
          </p:cNvPicPr>
          <p:nvPr/>
        </p:nvPicPr>
        <p:blipFill>
          <a:blip r:embed="rId3"/>
          <a:stretch>
            <a:fillRect/>
          </a:stretch>
        </p:blipFill>
        <p:spPr>
          <a:xfrm>
            <a:off x="5919360" y="764704"/>
            <a:ext cx="1536192" cy="1591056"/>
          </a:xfrm>
          <a:prstGeom prst="rect">
            <a:avLst/>
          </a:prstGeom>
        </p:spPr>
      </p:pic>
      <p:sp>
        <p:nvSpPr>
          <p:cNvPr id="4" name="Textfeld 3">
            <a:extLst>
              <a:ext uri="{FF2B5EF4-FFF2-40B4-BE49-F238E27FC236}">
                <a16:creationId xmlns:a16="http://schemas.microsoft.com/office/drawing/2014/main" id="{EB0C38B8-A616-4A4C-A016-AA495806BE1F}"/>
              </a:ext>
            </a:extLst>
          </p:cNvPr>
          <p:cNvSpPr txBox="1"/>
          <p:nvPr/>
        </p:nvSpPr>
        <p:spPr>
          <a:xfrm>
            <a:off x="5974482" y="5558771"/>
            <a:ext cx="3024336" cy="707886"/>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Schnelle Informationen, Suchwörter</a:t>
            </a:r>
          </a:p>
        </p:txBody>
      </p:sp>
    </p:spTree>
    <p:extLst>
      <p:ext uri="{BB962C8B-B14F-4D97-AF65-F5344CB8AC3E}">
        <p14:creationId xmlns:p14="http://schemas.microsoft.com/office/powerpoint/2010/main" val="28396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Google Scholar</a:t>
            </a:r>
          </a:p>
        </p:txBody>
      </p:sp>
      <p:sp>
        <p:nvSpPr>
          <p:cNvPr id="3" name="Inhaltsplatzhalter 2"/>
          <p:cNvSpPr>
            <a:spLocks noGrp="1"/>
          </p:cNvSpPr>
          <p:nvPr>
            <p:ph idx="1"/>
          </p:nvPr>
        </p:nvSpPr>
        <p:spPr/>
        <p:txBody>
          <a:bodyPr>
            <a:normAutofit/>
          </a:bodyPr>
          <a:lstStyle/>
          <a:p>
            <a:endParaRPr lang="de-DE"/>
          </a:p>
          <a:p>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25</a:t>
            </a:fld>
            <a:endParaRPr kumimoji="0" lang="en-US" dirty="0"/>
          </a:p>
        </p:txBody>
      </p:sp>
      <p:pic>
        <p:nvPicPr>
          <p:cNvPr id="7" name="Bild 6"/>
          <p:cNvPicPr>
            <a:picLocks noChangeAspect="1"/>
          </p:cNvPicPr>
          <p:nvPr/>
        </p:nvPicPr>
        <p:blipFill>
          <a:blip r:embed="rId3"/>
          <a:stretch>
            <a:fillRect/>
          </a:stretch>
        </p:blipFill>
        <p:spPr>
          <a:xfrm>
            <a:off x="1078009" y="1515076"/>
            <a:ext cx="7137400" cy="4711700"/>
          </a:xfrm>
          <a:prstGeom prst="rect">
            <a:avLst/>
          </a:prstGeom>
        </p:spPr>
      </p:pic>
    </p:spTree>
    <p:extLst>
      <p:ext uri="{BB962C8B-B14F-4D97-AF65-F5344CB8AC3E}">
        <p14:creationId xmlns:p14="http://schemas.microsoft.com/office/powerpoint/2010/main" val="177639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Google Scholar</a:t>
            </a:r>
          </a:p>
        </p:txBody>
      </p:sp>
      <p:sp>
        <p:nvSpPr>
          <p:cNvPr id="3" name="Inhaltsplatzhalter 2"/>
          <p:cNvSpPr>
            <a:spLocks noGrp="1"/>
          </p:cNvSpPr>
          <p:nvPr>
            <p:ph idx="1"/>
          </p:nvPr>
        </p:nvSpPr>
        <p:spPr/>
        <p:txBody>
          <a:bodyPr>
            <a:normAutofit/>
          </a:bodyPr>
          <a:lstStyle/>
          <a:p>
            <a:endParaRPr lang="de-DE"/>
          </a:p>
          <a:p>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26</a:t>
            </a:fld>
            <a:endParaRPr kumimoji="0" lang="en-US" dirty="0"/>
          </a:p>
        </p:txBody>
      </p:sp>
      <p:pic>
        <p:nvPicPr>
          <p:cNvPr id="6" name="Bild 5"/>
          <p:cNvPicPr>
            <a:picLocks noChangeAspect="1"/>
          </p:cNvPicPr>
          <p:nvPr/>
        </p:nvPicPr>
        <p:blipFill>
          <a:blip r:embed="rId3"/>
          <a:stretch>
            <a:fillRect/>
          </a:stretch>
        </p:blipFill>
        <p:spPr>
          <a:xfrm>
            <a:off x="0" y="1598970"/>
            <a:ext cx="9144000" cy="4016696"/>
          </a:xfrm>
          <a:prstGeom prst="rect">
            <a:avLst/>
          </a:prstGeom>
        </p:spPr>
      </p:pic>
      <p:cxnSp>
        <p:nvCxnSpPr>
          <p:cNvPr id="7" name="Gerade Verbindung mit Pfeil 6"/>
          <p:cNvCxnSpPr/>
          <p:nvPr/>
        </p:nvCxnSpPr>
        <p:spPr>
          <a:xfrm flipV="1">
            <a:off x="6337765" y="4744254"/>
            <a:ext cx="809341" cy="971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4270832" y="5864944"/>
            <a:ext cx="3959546" cy="369332"/>
          </a:xfrm>
          <a:prstGeom prst="rect">
            <a:avLst/>
          </a:prstGeom>
          <a:noFill/>
        </p:spPr>
        <p:txBody>
          <a:bodyPr wrap="square" rtlCol="0">
            <a:spAutoFit/>
          </a:bodyPr>
          <a:lstStyle/>
          <a:p>
            <a:r>
              <a:rPr lang="de-DE"/>
              <a:t>Einstellungen </a:t>
            </a:r>
            <a:r>
              <a:rPr lang="de-DE">
                <a:sym typeface="Wingdings"/>
              </a:rPr>
              <a:t> Bibliothekslinks</a:t>
            </a:r>
            <a:endParaRPr lang="de-DE"/>
          </a:p>
        </p:txBody>
      </p:sp>
    </p:spTree>
    <p:extLst>
      <p:ext uri="{BB962C8B-B14F-4D97-AF65-F5344CB8AC3E}">
        <p14:creationId xmlns:p14="http://schemas.microsoft.com/office/powerpoint/2010/main" val="49244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8285"/>
            <a:ext cx="8229600" cy="1008063"/>
          </a:xfrm>
        </p:spPr>
        <p:txBody>
          <a:bodyPr/>
          <a:lstStyle/>
          <a:p>
            <a:r>
              <a:rPr lang="de-DE"/>
              <a:t>Google Scholar</a:t>
            </a:r>
          </a:p>
        </p:txBody>
      </p:sp>
      <p:sp>
        <p:nvSpPr>
          <p:cNvPr id="3" name="Inhaltsplatzhalter 2"/>
          <p:cNvSpPr>
            <a:spLocks noGrp="1"/>
          </p:cNvSpPr>
          <p:nvPr>
            <p:ph idx="1"/>
          </p:nvPr>
        </p:nvSpPr>
        <p:spPr>
          <a:xfrm>
            <a:off x="699030" y="1555448"/>
            <a:ext cx="8052741" cy="4692952"/>
          </a:xfrm>
        </p:spPr>
        <p:txBody>
          <a:bodyPr>
            <a:normAutofit/>
          </a:bodyPr>
          <a:lstStyle/>
          <a:p>
            <a:r>
              <a:rPr lang="de-DE" sz="2800"/>
              <a:t>Beschaffung von Artikeln, die frei im Netz verfügbar sind:  Autoren stellen z.T. auch kostenpflichtige Quellen zur Verfügung</a:t>
            </a:r>
          </a:p>
          <a:p>
            <a:r>
              <a:rPr lang="de-DE" sz="2800"/>
              <a:t>Einstellungen: Bibliothek einstellen, Exportlinks für Citavi („BibTex“ oder „RIS“) u.a.</a:t>
            </a:r>
          </a:p>
          <a:p>
            <a:r>
              <a:rPr lang="de-DE" sz="2800"/>
              <a:t>Unterschied zu Datenbanken: Googlesuche ist „weich“, auch zum Suchbegriff ähnliche Wörter werden gefunden</a:t>
            </a:r>
            <a:endParaRPr lang="de-DE"/>
          </a:p>
          <a:p>
            <a:pPr marL="82296" indent="0">
              <a:buNone/>
            </a:pPr>
            <a:endParaRPr lang="de-DE"/>
          </a:p>
          <a:p>
            <a:endParaRPr lang="de-DE"/>
          </a:p>
          <a:p>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27</a:t>
            </a:fld>
            <a:endParaRPr kumimoji="0" lang="en-US" dirty="0"/>
          </a:p>
        </p:txBody>
      </p:sp>
      <p:sp>
        <p:nvSpPr>
          <p:cNvPr id="6" name="Textfeld 5">
            <a:extLst>
              <a:ext uri="{FF2B5EF4-FFF2-40B4-BE49-F238E27FC236}">
                <a16:creationId xmlns:a16="http://schemas.microsoft.com/office/drawing/2014/main" id="{061A4C87-B483-B841-99D5-E7174D948E29}"/>
              </a:ext>
            </a:extLst>
          </p:cNvPr>
          <p:cNvSpPr txBox="1"/>
          <p:nvPr/>
        </p:nvSpPr>
        <p:spPr>
          <a:xfrm>
            <a:off x="5974482" y="5558771"/>
            <a:ext cx="3024336" cy="707886"/>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Recherche,</a:t>
            </a:r>
            <a:br>
              <a:rPr lang="de-DE" sz="2000">
                <a:solidFill>
                  <a:schemeClr val="bg1"/>
                </a:solidFill>
              </a:rPr>
            </a:br>
            <a:r>
              <a:rPr lang="de-DE" sz="2000">
                <a:solidFill>
                  <a:schemeClr val="bg1"/>
                </a:solidFill>
              </a:rPr>
              <a:t>z.T. Beschaffung</a:t>
            </a:r>
          </a:p>
        </p:txBody>
      </p:sp>
    </p:spTree>
    <p:extLst>
      <p:ext uri="{BB962C8B-B14F-4D97-AF65-F5344CB8AC3E}">
        <p14:creationId xmlns:p14="http://schemas.microsoft.com/office/powerpoint/2010/main" val="10066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t>Google Books: Bücher durchsehen</a:t>
            </a:r>
          </a:p>
        </p:txBody>
      </p:sp>
      <p:sp>
        <p:nvSpPr>
          <p:cNvPr id="3" name="Inhaltsplatzhalter 2"/>
          <p:cNvSpPr>
            <a:spLocks noGrp="1"/>
          </p:cNvSpPr>
          <p:nvPr>
            <p:ph idx="1"/>
          </p:nvPr>
        </p:nvSpPr>
        <p:spPr/>
        <p:txBody>
          <a:bodyPr/>
          <a:lstStyle/>
          <a:p>
            <a:pPr marL="82296" indent="0">
              <a:buNone/>
            </a:pPr>
            <a:endParaRPr lang="de-DE">
              <a:sym typeface="Wingdings"/>
            </a:endParaRP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28</a:t>
            </a:fld>
            <a:endParaRPr kumimoji="0" lang="en-US" dirty="0"/>
          </a:p>
        </p:txBody>
      </p:sp>
      <p:pic>
        <p:nvPicPr>
          <p:cNvPr id="7" name="Bild 6"/>
          <p:cNvPicPr>
            <a:picLocks noChangeAspect="1"/>
          </p:cNvPicPr>
          <p:nvPr/>
        </p:nvPicPr>
        <p:blipFill>
          <a:blip r:embed="rId2"/>
          <a:stretch>
            <a:fillRect/>
          </a:stretch>
        </p:blipFill>
        <p:spPr>
          <a:xfrm>
            <a:off x="107504" y="1787509"/>
            <a:ext cx="7267446" cy="4463817"/>
          </a:xfrm>
          <a:prstGeom prst="rect">
            <a:avLst/>
          </a:prstGeom>
        </p:spPr>
      </p:pic>
    </p:spTree>
    <p:extLst>
      <p:ext uri="{BB962C8B-B14F-4D97-AF65-F5344CB8AC3E}">
        <p14:creationId xmlns:p14="http://schemas.microsoft.com/office/powerpoint/2010/main" val="17049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normAutofit/>
          </a:bodyPr>
          <a:lstStyle/>
          <a:p>
            <a:r>
              <a:rPr lang="de-DE"/>
              <a:t>Google Books: Bücher durchsehen</a:t>
            </a:r>
          </a:p>
        </p:txBody>
      </p:sp>
      <p:pic>
        <p:nvPicPr>
          <p:cNvPr id="6" name="Inhaltsplatzhalter 5"/>
          <p:cNvPicPr>
            <a:picLocks noGrp="1" noChangeAspect="1"/>
          </p:cNvPicPr>
          <p:nvPr>
            <p:ph idx="1"/>
          </p:nvPr>
        </p:nvPicPr>
        <p:blipFill>
          <a:blip r:embed="rId3"/>
          <a:srcRect t="-6769" b="-6769"/>
          <a:stretch>
            <a:fillRect/>
          </a:stretch>
        </p:blipFill>
        <p:spPr>
          <a:xfrm>
            <a:off x="905785" y="1585170"/>
            <a:ext cx="7226586" cy="4626778"/>
          </a:xfrm>
        </p:spPr>
      </p:pic>
      <p:sp>
        <p:nvSpPr>
          <p:cNvPr id="5" name="Foliennummernplatzhalter 4"/>
          <p:cNvSpPr>
            <a:spLocks noGrp="1"/>
          </p:cNvSpPr>
          <p:nvPr>
            <p:ph type="sldNum" sz="quarter" idx="12"/>
          </p:nvPr>
        </p:nvSpPr>
        <p:spPr/>
        <p:txBody>
          <a:bodyPr/>
          <a:lstStyle/>
          <a:p>
            <a:fld id="{6294C92D-0306-4E69-9CD3-20855E849650}" type="slidenum">
              <a:rPr kumimoji="0" lang="en-US" smtClean="0"/>
              <a:pPr/>
              <a:t>29</a:t>
            </a:fld>
            <a:endParaRPr kumimoji="0" lang="en-US" dirty="0"/>
          </a:p>
        </p:txBody>
      </p:sp>
    </p:spTree>
    <p:extLst>
      <p:ext uri="{BB962C8B-B14F-4D97-AF65-F5344CB8AC3E}">
        <p14:creationId xmlns:p14="http://schemas.microsoft.com/office/powerpoint/2010/main" val="105305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10FF9-E9F1-C04E-A80C-B1862145000D}"/>
              </a:ext>
            </a:extLst>
          </p:cNvPr>
          <p:cNvSpPr>
            <a:spLocks noGrp="1"/>
          </p:cNvSpPr>
          <p:nvPr>
            <p:ph type="title"/>
          </p:nvPr>
        </p:nvSpPr>
        <p:spPr>
          <a:xfrm>
            <a:off x="628575" y="447253"/>
            <a:ext cx="7886700" cy="1325563"/>
          </a:xfrm>
        </p:spPr>
        <p:txBody>
          <a:bodyPr/>
          <a:lstStyle/>
          <a:p>
            <a:r>
              <a:rPr lang="de-DE"/>
              <a:t>Vorwissen</a:t>
            </a:r>
          </a:p>
        </p:txBody>
      </p:sp>
      <p:sp>
        <p:nvSpPr>
          <p:cNvPr id="3" name="Inhaltsplatzhalter 2">
            <a:extLst>
              <a:ext uri="{FF2B5EF4-FFF2-40B4-BE49-F238E27FC236}">
                <a16:creationId xmlns:a16="http://schemas.microsoft.com/office/drawing/2014/main" id="{8906F45B-0E78-C34B-84A4-A40C7CC7BFD1}"/>
              </a:ext>
            </a:extLst>
          </p:cNvPr>
          <p:cNvSpPr>
            <a:spLocks noGrp="1"/>
          </p:cNvSpPr>
          <p:nvPr>
            <p:ph idx="1"/>
          </p:nvPr>
        </p:nvSpPr>
        <p:spPr/>
        <p:txBody>
          <a:bodyPr/>
          <a:lstStyle/>
          <a:p>
            <a:r>
              <a:rPr lang="de-DE"/>
              <a:t>Zu welchen Themen / in welchen Situationen haben Sie bisher Literatur gesucht?</a:t>
            </a:r>
          </a:p>
          <a:p>
            <a:r>
              <a:rPr lang="de-DE"/>
              <a:t>Wie sind Sie bisher bei der Literaturrecherche vorgegangen?</a:t>
            </a:r>
          </a:p>
          <a:p>
            <a:r>
              <a:rPr lang="de-DE"/>
              <a:t>Was hat gut funktioniert, was war problematisch?</a:t>
            </a:r>
          </a:p>
          <a:p>
            <a:pPr marL="0" indent="0">
              <a:buNone/>
            </a:pPr>
            <a:r>
              <a:rPr lang="de-DE"/>
              <a:t>Tauschen Sie sich mit Ihren NachbarInnen aus und melden Sie Positives und Negatives ins Plenum zurück.</a:t>
            </a:r>
          </a:p>
        </p:txBody>
      </p:sp>
      <p:sp>
        <p:nvSpPr>
          <p:cNvPr id="4" name="Foliennummernplatzhalter 3">
            <a:extLst>
              <a:ext uri="{FF2B5EF4-FFF2-40B4-BE49-F238E27FC236}">
                <a16:creationId xmlns:a16="http://schemas.microsoft.com/office/drawing/2014/main" id="{DEC762A1-F6DF-F545-9A8B-DA4960E13454}"/>
              </a:ext>
            </a:extLst>
          </p:cNvPr>
          <p:cNvSpPr>
            <a:spLocks noGrp="1"/>
          </p:cNvSpPr>
          <p:nvPr>
            <p:ph type="sldNum" sz="quarter" idx="12"/>
          </p:nvPr>
        </p:nvSpPr>
        <p:spPr/>
        <p:txBody>
          <a:bodyPr/>
          <a:lstStyle/>
          <a:p>
            <a:fld id="{75332204-71FB-834B-B0E4-6229F9B4D3BE}" type="slidenum">
              <a:rPr lang="de-DE"/>
              <a:pPr/>
              <a:t>3</a:t>
            </a:fld>
            <a:endParaRPr lang="de-DE"/>
          </a:p>
        </p:txBody>
      </p:sp>
    </p:spTree>
    <p:extLst>
      <p:ext uri="{BB962C8B-B14F-4D97-AF65-F5344CB8AC3E}">
        <p14:creationId xmlns:p14="http://schemas.microsoft.com/office/powerpoint/2010/main" val="145213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normAutofit/>
          </a:bodyPr>
          <a:lstStyle/>
          <a:p>
            <a:r>
              <a:rPr lang="de-DE"/>
              <a:t>Google Books: Bücher durchsehen</a:t>
            </a:r>
          </a:p>
        </p:txBody>
      </p:sp>
      <p:pic>
        <p:nvPicPr>
          <p:cNvPr id="7" name="Inhaltsplatzhalter 6"/>
          <p:cNvPicPr>
            <a:picLocks noGrp="1" noChangeAspect="1"/>
          </p:cNvPicPr>
          <p:nvPr>
            <p:ph idx="1"/>
          </p:nvPr>
        </p:nvPicPr>
        <p:blipFill>
          <a:blip r:embed="rId2"/>
          <a:srcRect t="12139" b="12139"/>
          <a:stretch>
            <a:fillRect/>
          </a:stretch>
        </p:blipFill>
        <p:spPr>
          <a:xfrm>
            <a:off x="628650" y="1885974"/>
            <a:ext cx="7886700" cy="4351338"/>
          </a:xfrm>
        </p:spPr>
      </p:pic>
      <p:sp>
        <p:nvSpPr>
          <p:cNvPr id="5" name="Foliennummernplatzhalter 4"/>
          <p:cNvSpPr>
            <a:spLocks noGrp="1"/>
          </p:cNvSpPr>
          <p:nvPr>
            <p:ph type="sldNum" sz="quarter" idx="12"/>
          </p:nvPr>
        </p:nvSpPr>
        <p:spPr/>
        <p:txBody>
          <a:bodyPr/>
          <a:lstStyle/>
          <a:p>
            <a:fld id="{6294C92D-0306-4E69-9CD3-20855E849650}" type="slidenum">
              <a:rPr kumimoji="0" lang="en-US" smtClean="0"/>
              <a:pPr/>
              <a:t>30</a:t>
            </a:fld>
            <a:endParaRPr kumimoji="0" lang="en-US" dirty="0"/>
          </a:p>
        </p:txBody>
      </p:sp>
      <p:sp>
        <p:nvSpPr>
          <p:cNvPr id="8" name="Abgerundetes Rechteck 7"/>
          <p:cNvSpPr/>
          <p:nvPr/>
        </p:nvSpPr>
        <p:spPr>
          <a:xfrm>
            <a:off x="3091986" y="1928641"/>
            <a:ext cx="3071292" cy="386015"/>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02031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normAutofit/>
          </a:bodyPr>
          <a:lstStyle/>
          <a:p>
            <a:r>
              <a:rPr lang="de-DE"/>
              <a:t>Google Books: Bücher durchsehen</a:t>
            </a:r>
          </a:p>
        </p:txBody>
      </p:sp>
      <p:sp>
        <p:nvSpPr>
          <p:cNvPr id="3" name="Inhaltsplatzhalter 2"/>
          <p:cNvSpPr>
            <a:spLocks noGrp="1"/>
          </p:cNvSpPr>
          <p:nvPr>
            <p:ph idx="1"/>
          </p:nvPr>
        </p:nvSpPr>
        <p:spPr/>
        <p:txBody>
          <a:bodyPr/>
          <a:lstStyle/>
          <a:p>
            <a:r>
              <a:rPr lang="de-DE" sz="2800"/>
              <a:t>Einblick in Bücher möglich, einzelne Seiten fehlen aber</a:t>
            </a:r>
          </a:p>
          <a:p>
            <a:r>
              <a:rPr lang="de-DE" sz="2800"/>
              <a:t>Auch viele deutsche Bücher</a:t>
            </a:r>
          </a:p>
          <a:p>
            <a:pPr marL="82296" indent="0">
              <a:buNone/>
            </a:pPr>
            <a:endParaRPr lang="de-DE" sz="2800"/>
          </a:p>
          <a:p>
            <a:pPr>
              <a:buFont typeface="Wingdings" charset="0"/>
              <a:buChar char="à"/>
            </a:pPr>
            <a:r>
              <a:rPr lang="de-DE" sz="2800">
                <a:sym typeface="Wingdings"/>
              </a:rPr>
              <a:t>genügt für Kauf- oder Beschaffungsentscheidung</a:t>
            </a:r>
          </a:p>
          <a:p>
            <a:pPr>
              <a:buFont typeface="Wingdings" charset="0"/>
              <a:buChar char="à"/>
            </a:pPr>
            <a:r>
              <a:rPr lang="de-DE" sz="2800">
                <a:sym typeface="Wingdings"/>
              </a:rPr>
              <a:t>Zugang zu Literaturangaben für Schneeballverfahren </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31</a:t>
            </a:fld>
            <a:endParaRPr kumimoji="0" lang="en-US" dirty="0"/>
          </a:p>
        </p:txBody>
      </p:sp>
      <p:sp>
        <p:nvSpPr>
          <p:cNvPr id="6" name="Textfeld 5">
            <a:extLst>
              <a:ext uri="{FF2B5EF4-FFF2-40B4-BE49-F238E27FC236}">
                <a16:creationId xmlns:a16="http://schemas.microsoft.com/office/drawing/2014/main" id="{6E974AA4-7D71-DB4B-9567-59E500F8462A}"/>
              </a:ext>
            </a:extLst>
          </p:cNvPr>
          <p:cNvSpPr txBox="1"/>
          <p:nvPr/>
        </p:nvSpPr>
        <p:spPr>
          <a:xfrm>
            <a:off x="5580112" y="5558771"/>
            <a:ext cx="3418706" cy="707886"/>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Beschaffungsentscheidung,</a:t>
            </a:r>
          </a:p>
          <a:p>
            <a:r>
              <a:rPr lang="de-DE" sz="2000">
                <a:solidFill>
                  <a:schemeClr val="bg1"/>
                </a:solidFill>
              </a:rPr>
              <a:t>z.T. Recherche</a:t>
            </a:r>
          </a:p>
        </p:txBody>
      </p:sp>
    </p:spTree>
    <p:extLst>
      <p:ext uri="{BB962C8B-B14F-4D97-AF65-F5344CB8AC3E}">
        <p14:creationId xmlns:p14="http://schemas.microsoft.com/office/powerpoint/2010/main" val="7747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normAutofit/>
          </a:bodyPr>
          <a:lstStyle/>
          <a:p>
            <a:r>
              <a:rPr lang="de-DE"/>
              <a:t>KVK: umfassende Büchersuche</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32</a:t>
            </a:fld>
            <a:endParaRPr kumimoji="0" lang="en-US" dirty="0"/>
          </a:p>
        </p:txBody>
      </p:sp>
      <p:sp>
        <p:nvSpPr>
          <p:cNvPr id="4" name="Inhaltsplatzhalter 3">
            <a:extLst>
              <a:ext uri="{FF2B5EF4-FFF2-40B4-BE49-F238E27FC236}">
                <a16:creationId xmlns:a16="http://schemas.microsoft.com/office/drawing/2014/main" id="{49377FCC-F75F-2A4F-973C-C75FAE464F9F}"/>
              </a:ext>
            </a:extLst>
          </p:cNvPr>
          <p:cNvSpPr>
            <a:spLocks noGrp="1"/>
          </p:cNvSpPr>
          <p:nvPr>
            <p:ph idx="1"/>
          </p:nvPr>
        </p:nvSpPr>
        <p:spPr/>
        <p:txBody>
          <a:bodyPr/>
          <a:lstStyle/>
          <a:p>
            <a:endParaRPr lang="de-DE"/>
          </a:p>
        </p:txBody>
      </p:sp>
      <p:pic>
        <p:nvPicPr>
          <p:cNvPr id="7" name="Grafik 6">
            <a:extLst>
              <a:ext uri="{FF2B5EF4-FFF2-40B4-BE49-F238E27FC236}">
                <a16:creationId xmlns:a16="http://schemas.microsoft.com/office/drawing/2014/main" id="{15962085-DA48-CD45-B8F5-6B6CCCA7F41A}"/>
              </a:ext>
            </a:extLst>
          </p:cNvPr>
          <p:cNvPicPr>
            <a:picLocks noChangeAspect="1"/>
          </p:cNvPicPr>
          <p:nvPr/>
        </p:nvPicPr>
        <p:blipFill>
          <a:blip r:embed="rId3"/>
          <a:stretch>
            <a:fillRect/>
          </a:stretch>
        </p:blipFill>
        <p:spPr>
          <a:xfrm>
            <a:off x="628650" y="1466997"/>
            <a:ext cx="6267441" cy="5422672"/>
          </a:xfrm>
          <a:prstGeom prst="rect">
            <a:avLst/>
          </a:prstGeom>
        </p:spPr>
      </p:pic>
    </p:spTree>
    <p:extLst>
      <p:ext uri="{BB962C8B-B14F-4D97-AF65-F5344CB8AC3E}">
        <p14:creationId xmlns:p14="http://schemas.microsoft.com/office/powerpoint/2010/main" val="1735599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t>KVK: umfassende Büchersuche</a:t>
            </a:r>
          </a:p>
        </p:txBody>
      </p:sp>
      <p:sp>
        <p:nvSpPr>
          <p:cNvPr id="3" name="Inhaltsplatzhalter 2"/>
          <p:cNvSpPr>
            <a:spLocks noGrp="1"/>
          </p:cNvSpPr>
          <p:nvPr>
            <p:ph idx="1"/>
          </p:nvPr>
        </p:nvSpPr>
        <p:spPr/>
        <p:txBody>
          <a:bodyPr/>
          <a:lstStyle/>
          <a:p>
            <a:r>
              <a:rPr lang="de-DE"/>
              <a:t>Suche über alle deutschsprachigen und viele internationale Bibliotheken (wissenschaftlich)</a:t>
            </a:r>
          </a:p>
          <a:p>
            <a:r>
              <a:rPr lang="de-DE"/>
              <a:t>Suche in den wichtigsten Online-Buchhandels-Portalen, auch antiquarisch</a:t>
            </a:r>
          </a:p>
          <a:p>
            <a:endParaRPr lang="de-DE"/>
          </a:p>
          <a:p>
            <a:pPr>
              <a:buFont typeface="Wingdings" charset="0"/>
              <a:buChar char="à"/>
            </a:pPr>
            <a:r>
              <a:rPr lang="de-DE">
                <a:sym typeface="Wingdings"/>
              </a:rPr>
              <a:t>Quelle für genaue bibliographische Angaben</a:t>
            </a:r>
          </a:p>
          <a:p>
            <a:pPr>
              <a:buFont typeface="Wingdings" charset="0"/>
              <a:buChar char="à"/>
            </a:pPr>
            <a:r>
              <a:rPr lang="de-DE">
                <a:sym typeface="Wingdings"/>
              </a:rPr>
              <a:t>Beschaffungsmöglichkeiten über Bibliotheken und Handel auf einen Blick</a:t>
            </a:r>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33</a:t>
            </a:fld>
            <a:endParaRPr kumimoji="0" lang="en-US" dirty="0"/>
          </a:p>
        </p:txBody>
      </p:sp>
      <p:sp>
        <p:nvSpPr>
          <p:cNvPr id="6" name="Textfeld 5">
            <a:extLst>
              <a:ext uri="{FF2B5EF4-FFF2-40B4-BE49-F238E27FC236}">
                <a16:creationId xmlns:a16="http://schemas.microsoft.com/office/drawing/2014/main" id="{259200CB-BB68-4244-A80B-7123D4917D51}"/>
              </a:ext>
            </a:extLst>
          </p:cNvPr>
          <p:cNvSpPr txBox="1"/>
          <p:nvPr/>
        </p:nvSpPr>
        <p:spPr>
          <a:xfrm>
            <a:off x="5974482" y="5558771"/>
            <a:ext cx="3024336" cy="400110"/>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Beschaffung</a:t>
            </a:r>
          </a:p>
        </p:txBody>
      </p:sp>
    </p:spTree>
    <p:extLst>
      <p:ext uri="{BB962C8B-B14F-4D97-AF65-F5344CB8AC3E}">
        <p14:creationId xmlns:p14="http://schemas.microsoft.com/office/powerpoint/2010/main" val="38813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7253"/>
            <a:ext cx="7886700" cy="1325563"/>
          </a:xfrm>
        </p:spPr>
        <p:txBody>
          <a:bodyPr/>
          <a:lstStyle/>
          <a:p>
            <a:r>
              <a:rPr lang="de-DE"/>
              <a:t>Amazon</a:t>
            </a:r>
          </a:p>
        </p:txBody>
      </p:sp>
      <p:sp>
        <p:nvSpPr>
          <p:cNvPr id="3" name="Inhaltsplatzhalter 2"/>
          <p:cNvSpPr>
            <a:spLocks noGrp="1"/>
          </p:cNvSpPr>
          <p:nvPr>
            <p:ph idx="1"/>
          </p:nvPr>
        </p:nvSpPr>
        <p:spPr/>
        <p:txBody>
          <a:bodyPr/>
          <a:lstStyle/>
          <a:p>
            <a:pPr marL="0" indent="0">
              <a:buNone/>
            </a:pPr>
            <a:r>
              <a:rPr lang="de-DE"/>
              <a:t>Nützlich für:</a:t>
            </a:r>
          </a:p>
          <a:p>
            <a:r>
              <a:rPr lang="de-DE"/>
              <a:t>Blick ins Buch</a:t>
            </a:r>
          </a:p>
          <a:p>
            <a:r>
              <a:rPr lang="de-DE"/>
              <a:t>Bewertungen</a:t>
            </a:r>
          </a:p>
          <a:p>
            <a:r>
              <a:rPr lang="de-DE"/>
              <a:t>Browsen</a:t>
            </a:r>
          </a:p>
          <a:p>
            <a:r>
              <a:rPr lang="de-DE"/>
              <a:t>insbesondere Praxisliteratur, Lehrbücher</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34</a:t>
            </a:fld>
            <a:endParaRPr kumimoji="0" lang="en-US" dirty="0"/>
          </a:p>
        </p:txBody>
      </p:sp>
      <p:sp>
        <p:nvSpPr>
          <p:cNvPr id="6" name="Textfeld 5">
            <a:extLst>
              <a:ext uri="{FF2B5EF4-FFF2-40B4-BE49-F238E27FC236}">
                <a16:creationId xmlns:a16="http://schemas.microsoft.com/office/drawing/2014/main" id="{75E2BD70-1D15-464D-897C-3E4E99D17D52}"/>
              </a:ext>
            </a:extLst>
          </p:cNvPr>
          <p:cNvSpPr txBox="1"/>
          <p:nvPr/>
        </p:nvSpPr>
        <p:spPr>
          <a:xfrm>
            <a:off x="5580112" y="5558771"/>
            <a:ext cx="3418706" cy="707886"/>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Beschaffungsentscheidung,</a:t>
            </a:r>
          </a:p>
          <a:p>
            <a:r>
              <a:rPr lang="de-DE" sz="2000">
                <a:solidFill>
                  <a:schemeClr val="bg1"/>
                </a:solidFill>
              </a:rPr>
              <a:t>z.T. Recherche</a:t>
            </a:r>
          </a:p>
        </p:txBody>
      </p:sp>
    </p:spTree>
    <p:extLst>
      <p:ext uri="{BB962C8B-B14F-4D97-AF65-F5344CB8AC3E}">
        <p14:creationId xmlns:p14="http://schemas.microsoft.com/office/powerpoint/2010/main" val="288343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68595"/>
            <a:ext cx="8229600" cy="1008063"/>
          </a:xfrm>
        </p:spPr>
        <p:txBody>
          <a:bodyPr/>
          <a:lstStyle/>
          <a:p>
            <a:r>
              <a:rPr lang="de-DE"/>
              <a:t>Verlagsportale</a:t>
            </a:r>
          </a:p>
        </p:txBody>
      </p:sp>
      <p:pic>
        <p:nvPicPr>
          <p:cNvPr id="7" name="Inhaltsplatzhalter 6"/>
          <p:cNvPicPr>
            <a:picLocks noGrp="1" noChangeAspect="1"/>
          </p:cNvPicPr>
          <p:nvPr>
            <p:ph idx="1"/>
          </p:nvPr>
        </p:nvPicPr>
        <p:blipFill>
          <a:blip r:embed="rId3"/>
          <a:srcRect t="-4693" b="-4693"/>
          <a:stretch>
            <a:fillRect/>
          </a:stretch>
        </p:blipFill>
        <p:spPr>
          <a:xfrm>
            <a:off x="808256" y="1555446"/>
            <a:ext cx="7481647" cy="4790079"/>
          </a:xfrm>
        </p:spPr>
      </p:pic>
      <p:sp>
        <p:nvSpPr>
          <p:cNvPr id="5" name="Foliennummernplatzhalter 4"/>
          <p:cNvSpPr>
            <a:spLocks noGrp="1"/>
          </p:cNvSpPr>
          <p:nvPr>
            <p:ph type="sldNum" sz="quarter" idx="12"/>
          </p:nvPr>
        </p:nvSpPr>
        <p:spPr/>
        <p:txBody>
          <a:bodyPr/>
          <a:lstStyle/>
          <a:p>
            <a:fld id="{6294C92D-0306-4E69-9CD3-20855E849650}" type="slidenum">
              <a:rPr kumimoji="0" lang="en-US" smtClean="0"/>
              <a:pPr/>
              <a:t>35</a:t>
            </a:fld>
            <a:endParaRPr kumimoji="0" lang="en-US" dirty="0"/>
          </a:p>
        </p:txBody>
      </p:sp>
    </p:spTree>
    <p:extLst>
      <p:ext uri="{BB962C8B-B14F-4D97-AF65-F5344CB8AC3E}">
        <p14:creationId xmlns:p14="http://schemas.microsoft.com/office/powerpoint/2010/main" val="364983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8285"/>
            <a:ext cx="8229600" cy="1008063"/>
          </a:xfrm>
        </p:spPr>
        <p:txBody>
          <a:bodyPr/>
          <a:lstStyle/>
          <a:p>
            <a:r>
              <a:rPr lang="de-DE"/>
              <a:t>Verlagsportale</a:t>
            </a:r>
          </a:p>
        </p:txBody>
      </p:sp>
      <p:pic>
        <p:nvPicPr>
          <p:cNvPr id="4" name="Inhaltsplatzhalter 3"/>
          <p:cNvPicPr>
            <a:picLocks noGrp="1" noChangeAspect="1"/>
          </p:cNvPicPr>
          <p:nvPr>
            <p:ph idx="1"/>
          </p:nvPr>
        </p:nvPicPr>
        <p:blipFill>
          <a:blip r:embed="rId3"/>
          <a:srcRect l="901" r="901"/>
          <a:stretch>
            <a:fillRect/>
          </a:stretch>
        </p:blipFill>
        <p:spPr>
          <a:xfrm>
            <a:off x="787639" y="1583868"/>
            <a:ext cx="7319778" cy="4686443"/>
          </a:xfrm>
        </p:spPr>
      </p:pic>
      <p:sp>
        <p:nvSpPr>
          <p:cNvPr id="5" name="Foliennummernplatzhalter 4"/>
          <p:cNvSpPr>
            <a:spLocks noGrp="1"/>
          </p:cNvSpPr>
          <p:nvPr>
            <p:ph type="sldNum" sz="quarter" idx="12"/>
          </p:nvPr>
        </p:nvSpPr>
        <p:spPr/>
        <p:txBody>
          <a:bodyPr/>
          <a:lstStyle/>
          <a:p>
            <a:fld id="{6294C92D-0306-4E69-9CD3-20855E849650}" type="slidenum">
              <a:rPr kumimoji="0" lang="en-US" smtClean="0"/>
              <a:pPr/>
              <a:t>36</a:t>
            </a:fld>
            <a:endParaRPr kumimoji="0" lang="en-US" dirty="0"/>
          </a:p>
        </p:txBody>
      </p:sp>
    </p:spTree>
    <p:extLst>
      <p:ext uri="{BB962C8B-B14F-4D97-AF65-F5344CB8AC3E}">
        <p14:creationId xmlns:p14="http://schemas.microsoft.com/office/powerpoint/2010/main" val="138254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Verlagsportale</a:t>
            </a:r>
          </a:p>
        </p:txBody>
      </p:sp>
      <p:sp>
        <p:nvSpPr>
          <p:cNvPr id="3" name="Inhaltsplatzhalter 2"/>
          <p:cNvSpPr>
            <a:spLocks noGrp="1"/>
          </p:cNvSpPr>
          <p:nvPr>
            <p:ph idx="1"/>
          </p:nvPr>
        </p:nvSpPr>
        <p:spPr/>
        <p:txBody>
          <a:bodyPr>
            <a:normAutofit fontScale="85000" lnSpcReduction="20000"/>
          </a:bodyPr>
          <a:lstStyle/>
          <a:p>
            <a:r>
              <a:rPr lang="de-DE"/>
              <a:t>Zugang in der Regel über Datenbank, können aber auch direkt durchsucht werden</a:t>
            </a:r>
          </a:p>
          <a:p>
            <a:r>
              <a:rPr lang="de-DE"/>
              <a:t>Downloads, Abstracts</a:t>
            </a:r>
          </a:p>
          <a:p>
            <a:r>
              <a:rPr lang="de-DE"/>
              <a:t>Ähnliche Veröffentlichungen (innerhalb des entsprechenden Verlages) </a:t>
            </a:r>
            <a:br>
              <a:rPr lang="de-DE"/>
            </a:br>
            <a:r>
              <a:rPr lang="de-DE">
                <a:sym typeface="Wingdings"/>
              </a:rPr>
              <a:t> Schneeballverfahren</a:t>
            </a:r>
            <a:endParaRPr lang="de-DE"/>
          </a:p>
          <a:p>
            <a:r>
              <a:rPr lang="de-DE"/>
              <a:t>Literaturangaben („references“) </a:t>
            </a:r>
            <a:br>
              <a:rPr lang="de-DE"/>
            </a:br>
            <a:r>
              <a:rPr lang="de-DE">
                <a:sym typeface="Wingdings"/>
              </a:rPr>
              <a:t> Schneeballverfahren</a:t>
            </a:r>
          </a:p>
          <a:p>
            <a:endParaRPr lang="de-DE">
              <a:sym typeface="Wingdings"/>
            </a:endParaRPr>
          </a:p>
          <a:p>
            <a:pPr>
              <a:buFont typeface="Wingdings" charset="0"/>
              <a:buChar char="à"/>
            </a:pPr>
            <a:r>
              <a:rPr lang="de-DE"/>
              <a:t>Nutzen für Beschaffung </a:t>
            </a:r>
          </a:p>
          <a:p>
            <a:pPr>
              <a:buFont typeface="Wingdings" charset="0"/>
              <a:buChar char="à"/>
            </a:pPr>
            <a:r>
              <a:rPr lang="de-DE"/>
              <a:t>Schneeballverfahren </a:t>
            </a:r>
          </a:p>
          <a:p>
            <a:pPr>
              <a:buFont typeface="Wingdings" charset="0"/>
              <a:buChar char="à"/>
            </a:pPr>
            <a:r>
              <a:rPr lang="de-DE"/>
              <a:t>(weniger thematische Suche)</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37</a:t>
            </a:fld>
            <a:endParaRPr kumimoji="0" lang="en-US" dirty="0"/>
          </a:p>
        </p:txBody>
      </p:sp>
      <p:sp>
        <p:nvSpPr>
          <p:cNvPr id="6" name="Textfeld 5">
            <a:extLst>
              <a:ext uri="{FF2B5EF4-FFF2-40B4-BE49-F238E27FC236}">
                <a16:creationId xmlns:a16="http://schemas.microsoft.com/office/drawing/2014/main" id="{2B5E91C3-AED4-6F49-915E-EE40A5F5D8BA}"/>
              </a:ext>
            </a:extLst>
          </p:cNvPr>
          <p:cNvSpPr txBox="1"/>
          <p:nvPr/>
        </p:nvSpPr>
        <p:spPr>
          <a:xfrm>
            <a:off x="5580112" y="5558771"/>
            <a:ext cx="3418706" cy="707886"/>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Beschaffung,</a:t>
            </a:r>
          </a:p>
          <a:p>
            <a:r>
              <a:rPr lang="de-DE" sz="2000">
                <a:solidFill>
                  <a:schemeClr val="bg1"/>
                </a:solidFill>
              </a:rPr>
              <a:t>z.T. Recherche</a:t>
            </a:r>
          </a:p>
        </p:txBody>
      </p:sp>
    </p:spTree>
    <p:extLst>
      <p:ext uri="{BB962C8B-B14F-4D97-AF65-F5344CB8AC3E}">
        <p14:creationId xmlns:p14="http://schemas.microsoft.com/office/powerpoint/2010/main" val="25991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Online-Fachportale</a:t>
            </a:r>
          </a:p>
        </p:txBody>
      </p:sp>
      <p:sp>
        <p:nvSpPr>
          <p:cNvPr id="3" name="Inhaltsplatzhalter 2"/>
          <p:cNvSpPr>
            <a:spLocks noGrp="1"/>
          </p:cNvSpPr>
          <p:nvPr>
            <p:ph idx="1"/>
          </p:nvPr>
        </p:nvSpPr>
        <p:spPr/>
        <p:txBody>
          <a:bodyPr>
            <a:normAutofit fontScale="92500" lnSpcReduction="20000"/>
          </a:bodyPr>
          <a:lstStyle/>
          <a:p>
            <a:r>
              <a:rPr lang="de-DE" sz="2800" dirty="0"/>
              <a:t>KiTa-Fachtexte: „praxisnahe Fachtexte“</a:t>
            </a:r>
          </a:p>
          <a:p>
            <a:pPr lvl="1">
              <a:buFont typeface="Wingdings" charset="0"/>
              <a:buChar char="à"/>
            </a:pPr>
            <a:r>
              <a:rPr lang="de-DE" sz="2400" dirty="0">
                <a:sym typeface="Wingdings"/>
              </a:rPr>
              <a:t>eher für Überblick und als Start</a:t>
            </a:r>
          </a:p>
          <a:p>
            <a:r>
              <a:rPr lang="de-DE" sz="2800" dirty="0">
                <a:sym typeface="Wingdings"/>
              </a:rPr>
              <a:t>kindergartenpaedagogik.de</a:t>
            </a:r>
          </a:p>
          <a:p>
            <a:pPr lvl="1">
              <a:buFont typeface="Wingdings" charset="0"/>
              <a:buChar char="à"/>
            </a:pPr>
            <a:r>
              <a:rPr lang="de-DE" sz="2400" dirty="0">
                <a:sym typeface="Wingdings"/>
              </a:rPr>
              <a:t>auch wissenschaftliche Artikel</a:t>
            </a:r>
          </a:p>
          <a:p>
            <a:pPr marL="457200" lvl="1" indent="0">
              <a:buNone/>
            </a:pPr>
            <a:endParaRPr lang="de-DE" sz="2400" dirty="0">
              <a:sym typeface="Wingdings"/>
            </a:endParaRPr>
          </a:p>
          <a:p>
            <a:pPr marL="585216" indent="-457200"/>
            <a:r>
              <a:rPr lang="de-DE" dirty="0">
                <a:sym typeface="Wingdings"/>
              </a:rPr>
              <a:t>Lotse: www.ulb.uni-muenster.de/ulb-tutor/lotse/</a:t>
            </a:r>
            <a:br>
              <a:rPr lang="de-DE" dirty="0">
                <a:sym typeface="Wingdings"/>
              </a:rPr>
            </a:br>
            <a:r>
              <a:rPr lang="de-DE" sz="2400" dirty="0">
                <a:sym typeface="Wingdings"/>
              </a:rPr>
              <a:t> Anleitungen und Tipps zu wissenschaftlichem Arbeiten</a:t>
            </a:r>
          </a:p>
          <a:p>
            <a:pPr marL="585216" indent="-457200"/>
            <a:r>
              <a:rPr lang="de-DE" sz="2800" dirty="0" err="1">
                <a:sym typeface="Wingdings"/>
              </a:rPr>
              <a:t>Quasus</a:t>
            </a:r>
            <a:r>
              <a:rPr lang="de-DE" sz="2800" dirty="0">
                <a:sym typeface="Wingdings"/>
              </a:rPr>
              <a:t>: www.ph-freiburg.de/quasus.html</a:t>
            </a:r>
            <a:br>
              <a:rPr lang="de-DE" sz="2800" dirty="0">
                <a:sym typeface="Wingdings"/>
              </a:rPr>
            </a:br>
            <a:r>
              <a:rPr lang="de-DE" sz="2400" dirty="0">
                <a:sym typeface="Wingdings"/>
              </a:rPr>
              <a:t> qualitative Forschungsmethoden</a:t>
            </a:r>
          </a:p>
          <a:p>
            <a:pPr marL="585216" indent="-457200"/>
            <a:r>
              <a:rPr lang="de-DE" dirty="0">
                <a:sym typeface="Wingdings"/>
              </a:rPr>
              <a:t>www.ph-freiburg.de/psychologie/abteilungen/</a:t>
            </a:r>
            <a:br>
              <a:rPr lang="de-DE" dirty="0">
                <a:sym typeface="Wingdings"/>
              </a:rPr>
            </a:br>
            <a:r>
              <a:rPr lang="de-DE" dirty="0" err="1">
                <a:sym typeface="Wingdings"/>
              </a:rPr>
              <a:t>forschungsmethoden</a:t>
            </a:r>
            <a:r>
              <a:rPr lang="de-DE" dirty="0">
                <a:sym typeface="Wingdings"/>
              </a:rPr>
              <a:t>/informationsportal-zu-empirischen-forschungsmethoden.html</a:t>
            </a:r>
            <a:br>
              <a:rPr lang="de-DE" dirty="0">
                <a:sym typeface="Wingdings"/>
              </a:rPr>
            </a:br>
            <a:r>
              <a:rPr lang="de-DE" sz="2600" dirty="0">
                <a:sym typeface="Wingdings" pitchFamily="2" charset="2"/>
              </a:rPr>
              <a:t> Schwerpunkt auf quantitativen Methoden</a:t>
            </a:r>
            <a:endParaRPr lang="de-DE" dirty="0">
              <a:sym typeface="Wingdings"/>
            </a:endParaRP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38</a:t>
            </a:fld>
            <a:endParaRPr kumimoji="0" lang="en-US" dirty="0"/>
          </a:p>
        </p:txBody>
      </p:sp>
      <p:sp>
        <p:nvSpPr>
          <p:cNvPr id="6" name="Textfeld 5">
            <a:extLst>
              <a:ext uri="{FF2B5EF4-FFF2-40B4-BE49-F238E27FC236}">
                <a16:creationId xmlns:a16="http://schemas.microsoft.com/office/drawing/2014/main" id="{249D8504-939A-A044-9B93-D9021BCB3414}"/>
              </a:ext>
            </a:extLst>
          </p:cNvPr>
          <p:cNvSpPr txBox="1"/>
          <p:nvPr/>
        </p:nvSpPr>
        <p:spPr>
          <a:xfrm>
            <a:off x="5061073" y="6045919"/>
            <a:ext cx="3418706" cy="400110"/>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r>
              <a:rPr lang="de-DE" sz="2000">
                <a:solidFill>
                  <a:schemeClr val="bg1"/>
                </a:solidFill>
              </a:rPr>
              <a:t>Recherche</a:t>
            </a:r>
          </a:p>
        </p:txBody>
      </p:sp>
    </p:spTree>
    <p:extLst>
      <p:ext uri="{BB962C8B-B14F-4D97-AF65-F5344CB8AC3E}">
        <p14:creationId xmlns:p14="http://schemas.microsoft.com/office/powerpoint/2010/main" val="8997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49F1-14BA-1647-8AEC-B15DD1CBC8D7}"/>
              </a:ext>
            </a:extLst>
          </p:cNvPr>
          <p:cNvSpPr>
            <a:spLocks noGrp="1"/>
          </p:cNvSpPr>
          <p:nvPr>
            <p:ph type="title"/>
          </p:nvPr>
        </p:nvSpPr>
        <p:spPr/>
        <p:txBody>
          <a:bodyPr/>
          <a:lstStyle/>
          <a:p>
            <a:r>
              <a:rPr lang="de-DE"/>
              <a:t>Wo speichern?</a:t>
            </a:r>
          </a:p>
        </p:txBody>
      </p:sp>
      <p:sp>
        <p:nvSpPr>
          <p:cNvPr id="3" name="Textplatzhalter 2">
            <a:extLst>
              <a:ext uri="{FF2B5EF4-FFF2-40B4-BE49-F238E27FC236}">
                <a16:creationId xmlns:a16="http://schemas.microsoft.com/office/drawing/2014/main" id="{90B76264-F40E-BA47-869B-01F480D0976D}"/>
              </a:ext>
            </a:extLst>
          </p:cNvPr>
          <p:cNvSpPr>
            <a:spLocks noGrp="1"/>
          </p:cNvSpPr>
          <p:nvPr>
            <p:ph type="body" idx="1"/>
          </p:nvPr>
        </p:nvSpPr>
        <p:spPr/>
        <p:txBody>
          <a:bodyPr/>
          <a:lstStyle/>
          <a:p>
            <a:r>
              <a:rPr lang="de-DE"/>
              <a:t>Literatur verwalten</a:t>
            </a:r>
          </a:p>
        </p:txBody>
      </p:sp>
      <p:sp>
        <p:nvSpPr>
          <p:cNvPr id="4" name="Foliennummernplatzhalter 3">
            <a:extLst>
              <a:ext uri="{FF2B5EF4-FFF2-40B4-BE49-F238E27FC236}">
                <a16:creationId xmlns:a16="http://schemas.microsoft.com/office/drawing/2014/main" id="{53762B86-BD7F-DB45-91AA-BDE7A34F2383}"/>
              </a:ext>
            </a:extLst>
          </p:cNvPr>
          <p:cNvSpPr>
            <a:spLocks noGrp="1"/>
          </p:cNvSpPr>
          <p:nvPr>
            <p:ph type="sldNum" sz="quarter" idx="12"/>
          </p:nvPr>
        </p:nvSpPr>
        <p:spPr/>
        <p:txBody>
          <a:bodyPr/>
          <a:lstStyle/>
          <a:p>
            <a:fld id="{75332204-71FB-834B-B0E4-6229F9B4D3BE}" type="slidenum">
              <a:rPr lang="de-DE"/>
              <a:pPr/>
              <a:t>39</a:t>
            </a:fld>
            <a:endParaRPr lang="de-DE"/>
          </a:p>
        </p:txBody>
      </p:sp>
    </p:spTree>
    <p:extLst>
      <p:ext uri="{BB962C8B-B14F-4D97-AF65-F5344CB8AC3E}">
        <p14:creationId xmlns:p14="http://schemas.microsoft.com/office/powerpoint/2010/main" val="8527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Wonach suchen?</a:t>
            </a:r>
          </a:p>
        </p:txBody>
      </p:sp>
      <p:sp>
        <p:nvSpPr>
          <p:cNvPr id="7" name="Textplatzhalter 6"/>
          <p:cNvSpPr>
            <a:spLocks noGrp="1"/>
          </p:cNvSpPr>
          <p:nvPr>
            <p:ph type="body" idx="1"/>
          </p:nvPr>
        </p:nvSpPr>
        <p:spPr/>
        <p:txBody>
          <a:bodyPr/>
          <a:lstStyle/>
          <a:p>
            <a:r>
              <a:rPr lang="de-DE"/>
              <a:t>Auswahl und Verwendung von Suchwörtern</a:t>
            </a:r>
          </a:p>
          <a:p>
            <a:endParaRPr lang="de-DE"/>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4</a:t>
            </a:fld>
            <a:endParaRPr kumimoji="0" lang="en-US" dirty="0"/>
          </a:p>
        </p:txBody>
      </p:sp>
    </p:spTree>
    <p:extLst>
      <p:ext uri="{BB962C8B-B14F-4D97-AF65-F5344CB8AC3E}">
        <p14:creationId xmlns:p14="http://schemas.microsoft.com/office/powerpoint/2010/main" val="126916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ctrTitle"/>
          </p:nvPr>
        </p:nvSpPr>
        <p:spPr bwMode="auto">
          <a:xfrm>
            <a:off x="246137" y="764754"/>
            <a:ext cx="8280058"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eaLnBrk="1" hangingPunct="1"/>
            <a:r>
              <a:rPr lang="de-DE" sz="4000"/>
              <a:t>Literatur organisieren</a:t>
            </a:r>
          </a:p>
        </p:txBody>
      </p:sp>
      <p:sp>
        <p:nvSpPr>
          <p:cNvPr id="3" name="Untertitel 2"/>
          <p:cNvSpPr>
            <a:spLocks noGrp="1"/>
          </p:cNvSpPr>
          <p:nvPr>
            <p:ph type="subTitle" idx="1"/>
          </p:nvPr>
        </p:nvSpPr>
        <p:spPr>
          <a:xfrm>
            <a:off x="878229" y="1815768"/>
            <a:ext cx="7088187" cy="3671887"/>
          </a:xfrm>
        </p:spPr>
        <p:txBody>
          <a:bodyPr>
            <a:normAutofit/>
          </a:bodyPr>
          <a:lstStyle/>
          <a:p>
            <a:pPr algn="l" eaLnBrk="1" hangingPunct="1">
              <a:defRPr/>
            </a:pPr>
            <a:r>
              <a:rPr lang="de-DE" sz="2800" dirty="0">
                <a:cs typeface="+mn-cs"/>
              </a:rPr>
              <a:t>Literaturverwaltungsprogramme nutzen!</a:t>
            </a:r>
          </a:p>
          <a:p>
            <a:pPr marL="457200" indent="-457200" algn="l" eaLnBrk="1" hangingPunct="1">
              <a:buFont typeface="Arial"/>
              <a:buChar char="•"/>
              <a:defRPr/>
            </a:pPr>
            <a:r>
              <a:rPr lang="de-DE" sz="2800" dirty="0" err="1">
                <a:cs typeface="+mn-cs"/>
              </a:rPr>
              <a:t>Citavi</a:t>
            </a:r>
            <a:r>
              <a:rPr lang="de-DE" sz="2800" dirty="0">
                <a:cs typeface="+mn-cs"/>
              </a:rPr>
              <a:t> </a:t>
            </a:r>
          </a:p>
          <a:p>
            <a:pPr marL="457200" indent="-457200" algn="l" eaLnBrk="1" hangingPunct="1">
              <a:buFont typeface="Arial"/>
              <a:buChar char="•"/>
              <a:defRPr/>
            </a:pPr>
            <a:r>
              <a:rPr lang="de-DE" sz="2800" dirty="0">
                <a:cs typeface="+mn-cs"/>
              </a:rPr>
              <a:t>Endnote </a:t>
            </a:r>
          </a:p>
          <a:p>
            <a:pPr marL="457200" indent="-457200" algn="l" eaLnBrk="1" hangingPunct="1">
              <a:buFont typeface="Arial"/>
              <a:buChar char="•"/>
              <a:defRPr/>
            </a:pPr>
            <a:r>
              <a:rPr lang="de-DE" sz="2800" dirty="0" err="1">
                <a:cs typeface="+mn-cs"/>
              </a:rPr>
              <a:t>Mendeley </a:t>
            </a:r>
          </a:p>
          <a:p>
            <a:pPr marL="457200" indent="-457200" algn="l" eaLnBrk="1" hangingPunct="1">
              <a:buFont typeface="Arial"/>
              <a:buChar char="•"/>
              <a:defRPr/>
            </a:pPr>
            <a:r>
              <a:rPr lang="de-DE" sz="2800" dirty="0" err="1">
                <a:cs typeface="+mn-cs"/>
              </a:rPr>
              <a:t>Zotero</a:t>
            </a:r>
            <a:endParaRPr lang="de-DE" sz="2800" dirty="0">
              <a:cs typeface="+mn-cs"/>
            </a:endParaRPr>
          </a:p>
        </p:txBody>
      </p:sp>
    </p:spTree>
    <p:extLst>
      <p:ext uri="{BB962C8B-B14F-4D97-AF65-F5344CB8AC3E}">
        <p14:creationId xmlns:p14="http://schemas.microsoft.com/office/powerpoint/2010/main" val="360055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bwMode="auto">
          <a:xfrm>
            <a:off x="1026585" y="848664"/>
            <a:ext cx="3816350" cy="107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algn="l"/>
            <a:r>
              <a:rPr lang="de-DE" sz="4400"/>
              <a:t>Citavi</a:t>
            </a:r>
            <a:br>
              <a:rPr lang="de-DE" sz="4400"/>
            </a:br>
            <a:endParaRPr lang="de-DE" sz="4400"/>
          </a:p>
        </p:txBody>
      </p:sp>
      <p:sp>
        <p:nvSpPr>
          <p:cNvPr id="54275" name="Inhaltsplatzhalter 2"/>
          <p:cNvSpPr>
            <a:spLocks noGrp="1"/>
          </p:cNvSpPr>
          <p:nvPr>
            <p:ph idx="1"/>
          </p:nvPr>
        </p:nvSpPr>
        <p:spPr bwMode="auto">
          <a:xfrm>
            <a:off x="1026585" y="1920226"/>
            <a:ext cx="7334933" cy="44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de-DE" sz="2800"/>
              <a:t>PH-Lizenz, </a:t>
            </a:r>
            <a:r>
              <a:rPr lang="de-DE" sz="2800" u="sng"/>
              <a:t>Kurse zur Einführung</a:t>
            </a:r>
          </a:p>
          <a:p>
            <a:r>
              <a:rPr lang="de-DE" sz="2800"/>
              <a:t>Umfassende, komfortable Literaturverwaltung</a:t>
            </a:r>
          </a:p>
          <a:p>
            <a:r>
              <a:rPr lang="de-DE" sz="2800"/>
              <a:t>Recherchefunktion eingebunden</a:t>
            </a:r>
          </a:p>
          <a:p>
            <a:r>
              <a:rPr lang="de-DE" sz="2800"/>
              <a:t>Citavi Picker </a:t>
            </a:r>
            <a:r>
              <a:rPr lang="de-DE" sz="2800">
                <a:sym typeface="Wingdings" pitchFamily="2" charset="2"/>
              </a:rPr>
              <a:t> schneller Import von bibliografischen Daten</a:t>
            </a:r>
            <a:endParaRPr lang="de-DE" sz="2800"/>
          </a:p>
          <a:p>
            <a:r>
              <a:rPr lang="de-DE" sz="2800"/>
              <a:t>Wissens- und Arbeitsorganisation</a:t>
            </a:r>
          </a:p>
          <a:p>
            <a:r>
              <a:rPr lang="de-DE" sz="2800"/>
              <a:t>Für den Mac nur mit Hilfe von „Parallels“</a:t>
            </a:r>
          </a:p>
        </p:txBody>
      </p:sp>
      <p:pic>
        <p:nvPicPr>
          <p:cNvPr id="54276" name="Bild 1"/>
          <p:cNvPicPr>
            <a:picLocks noChangeAspect="1"/>
          </p:cNvPicPr>
          <p:nvPr/>
        </p:nvPicPr>
        <p:blipFill>
          <a:blip r:embed="rId3">
            <a:extLst>
              <a:ext uri="{28A0092B-C50C-407E-A947-70E740481C1C}">
                <a14:useLocalDpi xmlns:a14="http://schemas.microsoft.com/office/drawing/2010/main" val="0"/>
              </a:ext>
            </a:extLst>
          </a:blip>
          <a:srcRect b="6128"/>
          <a:stretch>
            <a:fillRect/>
          </a:stretch>
        </p:blipFill>
        <p:spPr bwMode="auto">
          <a:xfrm>
            <a:off x="6214269" y="1215202"/>
            <a:ext cx="25447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DDECC21A-8114-0643-A51A-9A30900048DD}"/>
              </a:ext>
            </a:extLst>
          </p:cNvPr>
          <p:cNvSpPr>
            <a:spLocks noGrp="1"/>
          </p:cNvSpPr>
          <p:nvPr>
            <p:ph type="sldNum" sz="quarter" idx="12"/>
          </p:nvPr>
        </p:nvSpPr>
        <p:spPr/>
        <p:txBody>
          <a:bodyPr/>
          <a:lstStyle/>
          <a:p>
            <a:fld id="{75332204-71FB-834B-B0E4-6229F9B4D3BE}" type="slidenum">
              <a:rPr/>
              <a:pPr/>
              <a:t>41</a:t>
            </a:fld>
            <a:endParaRPr lang="de-DE"/>
          </a:p>
        </p:txBody>
      </p:sp>
    </p:spTree>
    <p:extLst>
      <p:ext uri="{BB962C8B-B14F-4D97-AF65-F5344CB8AC3E}">
        <p14:creationId xmlns:p14="http://schemas.microsoft.com/office/powerpoint/2010/main" val="3348185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bwMode="auto">
          <a:xfrm>
            <a:off x="1043608" y="845716"/>
            <a:ext cx="3311525"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r>
              <a:rPr lang="de-DE"/>
              <a:t>Endnote</a:t>
            </a:r>
          </a:p>
        </p:txBody>
      </p:sp>
      <p:sp>
        <p:nvSpPr>
          <p:cNvPr id="55299" name="Inhaltsplatzhalter 2"/>
          <p:cNvSpPr>
            <a:spLocks noGrp="1"/>
          </p:cNvSpPr>
          <p:nvPr>
            <p:ph idx="1"/>
          </p:nvPr>
        </p:nvSpPr>
        <p:spPr bwMode="auto">
          <a:xfrm>
            <a:off x="992910" y="2038361"/>
            <a:ext cx="7260223" cy="44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de-DE"/>
              <a:t>kostenpflichtig, keine PH-Lizenz</a:t>
            </a:r>
          </a:p>
          <a:p>
            <a:r>
              <a:rPr lang="de-DE"/>
              <a:t>für Mac verfügbar</a:t>
            </a:r>
          </a:p>
          <a:p>
            <a:r>
              <a:rPr lang="de-DE"/>
              <a:t>Funktionen vergleichbar mit Citavi</a:t>
            </a:r>
          </a:p>
          <a:p>
            <a:r>
              <a:rPr lang="de-DE"/>
              <a:t>keine Wissens- und Arbeitsorganisation</a:t>
            </a:r>
          </a:p>
        </p:txBody>
      </p:sp>
      <p:pic>
        <p:nvPicPr>
          <p:cNvPr id="55300"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239416"/>
            <a:ext cx="2400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9DBFA18A-5971-7946-B53C-D5FB59A1935A}"/>
              </a:ext>
            </a:extLst>
          </p:cNvPr>
          <p:cNvSpPr>
            <a:spLocks noGrp="1"/>
          </p:cNvSpPr>
          <p:nvPr>
            <p:ph type="sldNum" sz="quarter" idx="12"/>
          </p:nvPr>
        </p:nvSpPr>
        <p:spPr/>
        <p:txBody>
          <a:bodyPr/>
          <a:lstStyle/>
          <a:p>
            <a:fld id="{75332204-71FB-834B-B0E4-6229F9B4D3BE}" type="slidenum">
              <a:rPr/>
              <a:pPr/>
              <a:t>42</a:t>
            </a:fld>
            <a:endParaRPr lang="de-DE"/>
          </a:p>
        </p:txBody>
      </p:sp>
    </p:spTree>
    <p:extLst>
      <p:ext uri="{BB962C8B-B14F-4D97-AF65-F5344CB8AC3E}">
        <p14:creationId xmlns:p14="http://schemas.microsoft.com/office/powerpoint/2010/main" val="3546884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bwMode="auto">
          <a:xfrm>
            <a:off x="1115616" y="700683"/>
            <a:ext cx="3887788" cy="100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r>
              <a:rPr lang="de-DE"/>
              <a:t>Mendeley</a:t>
            </a:r>
          </a:p>
        </p:txBody>
      </p:sp>
      <p:sp>
        <p:nvSpPr>
          <p:cNvPr id="56323" name="Inhaltsplatzhalter 2"/>
          <p:cNvSpPr>
            <a:spLocks noGrp="1"/>
          </p:cNvSpPr>
          <p:nvPr>
            <p:ph idx="1"/>
          </p:nvPr>
        </p:nvSpPr>
        <p:spPr bwMode="auto">
          <a:xfrm>
            <a:off x="941202" y="1604124"/>
            <a:ext cx="7398970" cy="44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de-DE" sz="2800"/>
              <a:t>kostenlos</a:t>
            </a:r>
          </a:p>
          <a:p>
            <a:r>
              <a:rPr lang="de-DE" sz="2800"/>
              <a:t>Schneller Import von bibliografischen Daten aus dem Web und von PDFs (über DOI)</a:t>
            </a:r>
          </a:p>
          <a:p>
            <a:r>
              <a:rPr lang="de-DE" sz="2800"/>
              <a:t>Funktionen</a:t>
            </a:r>
          </a:p>
          <a:p>
            <a:pPr lvl="1"/>
            <a:r>
              <a:rPr lang="de-DE" sz="2400"/>
              <a:t>Verwaltung</a:t>
            </a:r>
          </a:p>
          <a:p>
            <a:pPr lvl="1"/>
            <a:r>
              <a:rPr lang="de-DE" sz="2400"/>
              <a:t>Zitation in Word</a:t>
            </a:r>
          </a:p>
          <a:p>
            <a:r>
              <a:rPr lang="de-DE" sz="2800"/>
              <a:t>Datensicherheit?!</a:t>
            </a:r>
          </a:p>
          <a:p>
            <a:pPr lvl="1"/>
            <a:endParaRPr lang="de-DE"/>
          </a:p>
          <a:p>
            <a:pPr lvl="1"/>
            <a:endParaRPr lang="de-DE"/>
          </a:p>
        </p:txBody>
      </p:sp>
      <p:pic>
        <p:nvPicPr>
          <p:cNvPr id="56324"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4335" y="1265957"/>
            <a:ext cx="2944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8449D485-BC3D-F047-9C49-83039454E7DB}"/>
              </a:ext>
            </a:extLst>
          </p:cNvPr>
          <p:cNvSpPr>
            <a:spLocks noGrp="1"/>
          </p:cNvSpPr>
          <p:nvPr>
            <p:ph type="sldNum" sz="quarter" idx="12"/>
          </p:nvPr>
        </p:nvSpPr>
        <p:spPr/>
        <p:txBody>
          <a:bodyPr/>
          <a:lstStyle/>
          <a:p>
            <a:fld id="{75332204-71FB-834B-B0E4-6229F9B4D3BE}" type="slidenum">
              <a:rPr/>
              <a:pPr/>
              <a:t>43</a:t>
            </a:fld>
            <a:endParaRPr lang="de-DE"/>
          </a:p>
        </p:txBody>
      </p:sp>
    </p:spTree>
    <p:extLst>
      <p:ext uri="{BB962C8B-B14F-4D97-AF65-F5344CB8AC3E}">
        <p14:creationId xmlns:p14="http://schemas.microsoft.com/office/powerpoint/2010/main" val="20514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92A8E-A302-104A-B79F-69FFD7F8B565}"/>
              </a:ext>
            </a:extLst>
          </p:cNvPr>
          <p:cNvSpPr>
            <a:spLocks noGrp="1"/>
          </p:cNvSpPr>
          <p:nvPr>
            <p:ph type="title"/>
          </p:nvPr>
        </p:nvSpPr>
        <p:spPr/>
        <p:txBody>
          <a:bodyPr/>
          <a:lstStyle/>
          <a:p>
            <a:r>
              <a:rPr lang="de-DE"/>
              <a:t>Zotero</a:t>
            </a:r>
          </a:p>
        </p:txBody>
      </p:sp>
      <p:sp>
        <p:nvSpPr>
          <p:cNvPr id="3" name="Inhaltsplatzhalter 2">
            <a:extLst>
              <a:ext uri="{FF2B5EF4-FFF2-40B4-BE49-F238E27FC236}">
                <a16:creationId xmlns:a16="http://schemas.microsoft.com/office/drawing/2014/main" id="{78A7A848-AE75-EC44-B38A-790A05526ADD}"/>
              </a:ext>
            </a:extLst>
          </p:cNvPr>
          <p:cNvSpPr>
            <a:spLocks noGrp="1"/>
          </p:cNvSpPr>
          <p:nvPr>
            <p:ph idx="1"/>
          </p:nvPr>
        </p:nvSpPr>
        <p:spPr/>
        <p:txBody>
          <a:bodyPr/>
          <a:lstStyle/>
          <a:p>
            <a:r>
              <a:rPr lang="de-DE"/>
              <a:t>Kostenlos bis 300 MB </a:t>
            </a:r>
          </a:p>
          <a:p>
            <a:r>
              <a:rPr lang="de-DE"/>
              <a:t>Schneller Import von bibliografischen Daten aus dem Web</a:t>
            </a:r>
          </a:p>
          <a:p>
            <a:r>
              <a:rPr lang="de-DE"/>
              <a:t>Funktionen</a:t>
            </a:r>
          </a:p>
          <a:p>
            <a:pPr lvl="1"/>
            <a:r>
              <a:rPr lang="de-DE"/>
              <a:t>Verwaltung</a:t>
            </a:r>
          </a:p>
          <a:p>
            <a:pPr lvl="1"/>
            <a:r>
              <a:rPr lang="de-DE"/>
              <a:t>Zitation in Word</a:t>
            </a:r>
          </a:p>
          <a:p>
            <a:r>
              <a:rPr lang="de-DE"/>
              <a:t>Gut für Einsteiger geeignet</a:t>
            </a:r>
          </a:p>
          <a:p>
            <a:endParaRPr lang="de-DE"/>
          </a:p>
          <a:p>
            <a:endParaRPr lang="de-DE"/>
          </a:p>
        </p:txBody>
      </p:sp>
      <p:sp>
        <p:nvSpPr>
          <p:cNvPr id="4" name="Foliennummernplatzhalter 3">
            <a:extLst>
              <a:ext uri="{FF2B5EF4-FFF2-40B4-BE49-F238E27FC236}">
                <a16:creationId xmlns:a16="http://schemas.microsoft.com/office/drawing/2014/main" id="{D17CCF6C-5DA4-FF43-AAA0-8F5A1ABC6245}"/>
              </a:ext>
            </a:extLst>
          </p:cNvPr>
          <p:cNvSpPr>
            <a:spLocks noGrp="1"/>
          </p:cNvSpPr>
          <p:nvPr>
            <p:ph type="sldNum" sz="quarter" idx="12"/>
          </p:nvPr>
        </p:nvSpPr>
        <p:spPr/>
        <p:txBody>
          <a:bodyPr/>
          <a:lstStyle/>
          <a:p>
            <a:fld id="{75332204-71FB-834B-B0E4-6229F9B4D3BE}" type="slidenum">
              <a:rPr lang="de-DE"/>
              <a:pPr/>
              <a:t>44</a:t>
            </a:fld>
            <a:endParaRPr lang="de-DE"/>
          </a:p>
        </p:txBody>
      </p:sp>
      <p:pic>
        <p:nvPicPr>
          <p:cNvPr id="5" name="Grafik 4">
            <a:extLst>
              <a:ext uri="{FF2B5EF4-FFF2-40B4-BE49-F238E27FC236}">
                <a16:creationId xmlns:a16="http://schemas.microsoft.com/office/drawing/2014/main" id="{CDBA93C3-1AF9-C647-B0CF-32793777D005}"/>
              </a:ext>
            </a:extLst>
          </p:cNvPr>
          <p:cNvPicPr>
            <a:picLocks noChangeAspect="1"/>
          </p:cNvPicPr>
          <p:nvPr/>
        </p:nvPicPr>
        <p:blipFill>
          <a:blip r:embed="rId2"/>
          <a:stretch>
            <a:fillRect/>
          </a:stretch>
        </p:blipFill>
        <p:spPr>
          <a:xfrm>
            <a:off x="6300192" y="939007"/>
            <a:ext cx="1714500" cy="546100"/>
          </a:xfrm>
          <a:prstGeom prst="rect">
            <a:avLst/>
          </a:prstGeom>
        </p:spPr>
      </p:pic>
    </p:spTree>
    <p:extLst>
      <p:ext uri="{BB962C8B-B14F-4D97-AF65-F5344CB8AC3E}">
        <p14:creationId xmlns:p14="http://schemas.microsoft.com/office/powerpoint/2010/main" val="3860595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44B6E-8BE5-C440-8478-0499BDA30553}"/>
              </a:ext>
            </a:extLst>
          </p:cNvPr>
          <p:cNvSpPr>
            <a:spLocks noGrp="1"/>
          </p:cNvSpPr>
          <p:nvPr>
            <p:ph type="title"/>
          </p:nvPr>
        </p:nvSpPr>
        <p:spPr/>
        <p:txBody>
          <a:bodyPr/>
          <a:lstStyle/>
          <a:p>
            <a:r>
              <a:rPr lang="de-DE"/>
              <a:t>Fazit</a:t>
            </a:r>
          </a:p>
        </p:txBody>
      </p:sp>
      <p:sp>
        <p:nvSpPr>
          <p:cNvPr id="3" name="Inhaltsplatzhalter 2">
            <a:extLst>
              <a:ext uri="{FF2B5EF4-FFF2-40B4-BE49-F238E27FC236}">
                <a16:creationId xmlns:a16="http://schemas.microsoft.com/office/drawing/2014/main" id="{806E1683-0C8C-DF4C-935D-E0A70E3185D9}"/>
              </a:ext>
            </a:extLst>
          </p:cNvPr>
          <p:cNvSpPr>
            <a:spLocks noGrp="1"/>
          </p:cNvSpPr>
          <p:nvPr>
            <p:ph idx="1"/>
          </p:nvPr>
        </p:nvSpPr>
        <p:spPr/>
        <p:txBody>
          <a:bodyPr/>
          <a:lstStyle/>
          <a:p>
            <a:r>
              <a:rPr lang="de-DE" dirty="0"/>
              <a:t>Mit etwas Wissen über Vorgehensweisen und Möglichkeiten wird die Arbeit mit Literatur wesentlich effektiver</a:t>
            </a:r>
          </a:p>
          <a:p>
            <a:r>
              <a:rPr lang="de-DE" dirty="0"/>
              <a:t>Reflexion ist wichtig: </a:t>
            </a:r>
          </a:p>
          <a:p>
            <a:pPr lvl="1"/>
            <a:r>
              <a:rPr lang="de-DE" dirty="0"/>
              <a:t>Wo stehe ich gerade im Prozess? Wie geht es weiter?</a:t>
            </a:r>
          </a:p>
          <a:p>
            <a:pPr lvl="1"/>
            <a:r>
              <a:rPr lang="de-DE" dirty="0"/>
              <a:t>Was kann ich jetzt oder nächstes Mal anders machen?</a:t>
            </a:r>
          </a:p>
          <a:p>
            <a:pPr>
              <a:buFont typeface="Wingdings" pitchFamily="2" charset="2"/>
              <a:buChar char="à"/>
            </a:pPr>
            <a:r>
              <a:rPr lang="de-DE" dirty="0">
                <a:sym typeface="Wingdings" pitchFamily="2" charset="2"/>
              </a:rPr>
              <a:t>Möglichst früh damit vertraut machen, um Routine zu gewinnen</a:t>
            </a:r>
          </a:p>
          <a:p>
            <a:pPr>
              <a:buFont typeface="Wingdings" pitchFamily="2" charset="2"/>
              <a:buChar char="à"/>
            </a:pPr>
            <a:endParaRPr lang="de-DE" dirty="0"/>
          </a:p>
        </p:txBody>
      </p:sp>
      <p:sp>
        <p:nvSpPr>
          <p:cNvPr id="4" name="Foliennummernplatzhalter 3">
            <a:extLst>
              <a:ext uri="{FF2B5EF4-FFF2-40B4-BE49-F238E27FC236}">
                <a16:creationId xmlns:a16="http://schemas.microsoft.com/office/drawing/2014/main" id="{E7D9FAE1-4370-6144-828F-CA2C74ED0738}"/>
              </a:ext>
            </a:extLst>
          </p:cNvPr>
          <p:cNvSpPr>
            <a:spLocks noGrp="1"/>
          </p:cNvSpPr>
          <p:nvPr>
            <p:ph type="sldNum" sz="quarter" idx="12"/>
          </p:nvPr>
        </p:nvSpPr>
        <p:spPr/>
        <p:txBody>
          <a:bodyPr/>
          <a:lstStyle/>
          <a:p>
            <a:fld id="{75332204-71FB-834B-B0E4-6229F9B4D3BE}" type="slidenum">
              <a:rPr lang="de-DE"/>
              <a:pPr/>
              <a:t>45</a:t>
            </a:fld>
            <a:endParaRPr lang="de-DE"/>
          </a:p>
        </p:txBody>
      </p:sp>
    </p:spTree>
    <p:extLst>
      <p:ext uri="{BB962C8B-B14F-4D97-AF65-F5344CB8AC3E}">
        <p14:creationId xmlns:p14="http://schemas.microsoft.com/office/powerpoint/2010/main" val="2814855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ph-freiburg.de/fileadmin/_migrated/pics/eingang_bi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6790"/>
            <a:ext cx="9144000" cy="33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a:extLst>
              <a:ext uri="{FF2B5EF4-FFF2-40B4-BE49-F238E27FC236}">
                <a16:creationId xmlns:a16="http://schemas.microsoft.com/office/drawing/2014/main" id="{03F9B4D3-986B-E34C-A356-5AA563F205CF}"/>
              </a:ext>
            </a:extLst>
          </p:cNvPr>
          <p:cNvSpPr>
            <a:spLocks noGrp="1"/>
          </p:cNvSpPr>
          <p:nvPr>
            <p:ph type="sldNum" sz="quarter" idx="12"/>
          </p:nvPr>
        </p:nvSpPr>
        <p:spPr>
          <a:xfrm>
            <a:off x="6444208" y="6360221"/>
            <a:ext cx="2057400" cy="365125"/>
          </a:xfrm>
        </p:spPr>
        <p:txBody>
          <a:bodyPr/>
          <a:lstStyle/>
          <a:p>
            <a:fld id="{75332204-71FB-834B-B0E4-6229F9B4D3BE}" type="slidenum">
              <a:rPr lang="de-DE"/>
              <a:pPr/>
              <a:t>46</a:t>
            </a:fld>
            <a:endParaRPr lang="de-DE"/>
          </a:p>
        </p:txBody>
      </p:sp>
      <p:sp>
        <p:nvSpPr>
          <p:cNvPr id="6" name="Rectangle 2"/>
          <p:cNvSpPr txBox="1">
            <a:spLocks noChangeArrowheads="1"/>
          </p:cNvSpPr>
          <p:nvPr/>
        </p:nvSpPr>
        <p:spPr bwMode="auto">
          <a:xfrm>
            <a:off x="0" y="4153003"/>
            <a:ext cx="9121324" cy="2300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altLang="de-DE" b="1" dirty="0">
                <a:effectLst>
                  <a:outerShdw blurRad="38100" dist="38100" dir="2700000" algn="tl">
                    <a:srgbClr val="000000">
                      <a:alpha val="43137"/>
                    </a:srgbClr>
                  </a:outerShdw>
                </a:effectLst>
              </a:rPr>
              <a:t>Bibliotheksangebote</a:t>
            </a:r>
          </a:p>
        </p:txBody>
      </p:sp>
      <p:sp>
        <p:nvSpPr>
          <p:cNvPr id="7" name="Rectangle 3"/>
          <p:cNvSpPr txBox="1">
            <a:spLocks noChangeArrowheads="1"/>
          </p:cNvSpPr>
          <p:nvPr/>
        </p:nvSpPr>
        <p:spPr bwMode="auto">
          <a:xfrm>
            <a:off x="611560" y="4906766"/>
            <a:ext cx="8142258" cy="10805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Symbol" pitchFamily="18" charset="2"/>
              <a:buChar char="-"/>
            </a:pPr>
            <a:r>
              <a:rPr lang="de-DE" altLang="de-DE">
                <a:hlinkClick r:id="rId3"/>
              </a:rPr>
              <a:t>Datenbankschulungen</a:t>
            </a:r>
            <a:endParaRPr lang="de-DE" altLang="de-DE">
              <a:hlinkClick r:id="rId4"/>
            </a:endParaRPr>
          </a:p>
          <a:p>
            <a:pPr fontAlgn="auto">
              <a:spcAft>
                <a:spcPts val="0"/>
              </a:spcAft>
              <a:buFont typeface="Symbol" pitchFamily="18" charset="2"/>
              <a:buChar char="-"/>
            </a:pPr>
            <a:r>
              <a:rPr lang="de-DE" altLang="de-DE">
                <a:hlinkClick r:id="rId4"/>
              </a:rPr>
              <a:t>Citavischulungen </a:t>
            </a:r>
            <a:r>
              <a:rPr lang="de-DE" altLang="de-DE"/>
              <a:t>(Literaturverwaltungsprogramm)</a:t>
            </a:r>
            <a:endParaRPr lang="de-DE" altLang="de-DE" dirty="0"/>
          </a:p>
        </p:txBody>
      </p:sp>
      <p:sp>
        <p:nvSpPr>
          <p:cNvPr id="9" name="Textfeld 5"/>
          <p:cNvSpPr txBox="1">
            <a:spLocks noChangeArrowheads="1"/>
          </p:cNvSpPr>
          <p:nvPr/>
        </p:nvSpPr>
        <p:spPr bwMode="auto">
          <a:xfrm>
            <a:off x="0" y="3904211"/>
            <a:ext cx="4479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800" dirty="0"/>
              <a:t>Quelle: https://www.ph-freiburg.de/hochschule/zentrale-einrichtungen/bibliothek/startseite.html</a:t>
            </a:r>
          </a:p>
        </p:txBody>
      </p:sp>
    </p:spTree>
    <p:extLst>
      <p:ext uri="{BB962C8B-B14F-4D97-AF65-F5344CB8AC3E}">
        <p14:creationId xmlns:p14="http://schemas.microsoft.com/office/powerpoint/2010/main" val="6881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B34178BD-1BF8-D843-B296-FCDD11CA27BC}"/>
              </a:ext>
            </a:extLst>
          </p:cNvPr>
          <p:cNvSpPr>
            <a:spLocks noGrp="1"/>
          </p:cNvSpPr>
          <p:nvPr>
            <p:ph type="title"/>
          </p:nvPr>
        </p:nvSpPr>
        <p:spPr>
          <a:xfrm>
            <a:off x="480059" y="2053641"/>
            <a:ext cx="2751871" cy="2760098"/>
          </a:xfrm>
        </p:spPr>
        <p:txBody>
          <a:bodyPr>
            <a:normAutofit/>
          </a:bodyPr>
          <a:lstStyle/>
          <a:p>
            <a:r>
              <a:rPr lang="de-DE">
                <a:solidFill>
                  <a:srgbClr val="FFFFFF"/>
                </a:solidFill>
              </a:rPr>
              <a:t>Fragen?</a:t>
            </a:r>
          </a:p>
        </p:txBody>
      </p:sp>
      <p:sp>
        <p:nvSpPr>
          <p:cNvPr id="3" name="Inhaltsplatzhalter 2">
            <a:extLst>
              <a:ext uri="{FF2B5EF4-FFF2-40B4-BE49-F238E27FC236}">
                <a16:creationId xmlns:a16="http://schemas.microsoft.com/office/drawing/2014/main" id="{0F4F37E3-4BB7-BE46-958F-EACB71842AEB}"/>
              </a:ext>
            </a:extLst>
          </p:cNvPr>
          <p:cNvSpPr>
            <a:spLocks noGrp="1"/>
          </p:cNvSpPr>
          <p:nvPr>
            <p:ph idx="1"/>
          </p:nvPr>
        </p:nvSpPr>
        <p:spPr>
          <a:xfrm>
            <a:off x="4567930" y="801866"/>
            <a:ext cx="3979563" cy="5230634"/>
          </a:xfrm>
        </p:spPr>
        <p:txBody>
          <a:bodyPr anchor="ctr">
            <a:normAutofit/>
          </a:bodyPr>
          <a:lstStyle/>
          <a:p>
            <a:endParaRPr lang="de-DE" sz="2100">
              <a:solidFill>
                <a:srgbClr val="000000"/>
              </a:solidFill>
            </a:endParaRPr>
          </a:p>
        </p:txBody>
      </p:sp>
      <p:sp>
        <p:nvSpPr>
          <p:cNvPr id="4" name="Foliennummernplatzhalter 3">
            <a:extLst>
              <a:ext uri="{FF2B5EF4-FFF2-40B4-BE49-F238E27FC236}">
                <a16:creationId xmlns:a16="http://schemas.microsoft.com/office/drawing/2014/main" id="{3846446A-8C68-0A43-AB7B-7D07FB6839DF}"/>
              </a:ext>
            </a:extLst>
          </p:cNvPr>
          <p:cNvSpPr>
            <a:spLocks noGrp="1"/>
          </p:cNvSpPr>
          <p:nvPr>
            <p:ph type="sldNum" sz="quarter" idx="12"/>
          </p:nvPr>
        </p:nvSpPr>
        <p:spPr>
          <a:xfrm>
            <a:off x="8119447" y="6223702"/>
            <a:ext cx="428046" cy="314067"/>
          </a:xfrm>
        </p:spPr>
        <p:txBody>
          <a:bodyPr>
            <a:normAutofit/>
          </a:bodyPr>
          <a:lstStyle/>
          <a:p>
            <a:pPr>
              <a:spcAft>
                <a:spcPts val="600"/>
              </a:spcAft>
            </a:pPr>
            <a:fld id="{75332204-71FB-834B-B0E4-6229F9B4D3BE}" type="slidenum">
              <a:rPr lang="de-DE" sz="900">
                <a:solidFill>
                  <a:srgbClr val="898989"/>
                </a:solidFill>
              </a:rPr>
              <a:pPr>
                <a:spcAft>
                  <a:spcPts val="600"/>
                </a:spcAft>
              </a:pPr>
              <a:t>47</a:t>
            </a:fld>
            <a:endParaRPr lang="de-DE" sz="900">
              <a:solidFill>
                <a:srgbClr val="898989"/>
              </a:solidFill>
            </a:endParaRPr>
          </a:p>
        </p:txBody>
      </p:sp>
    </p:spTree>
    <p:extLst>
      <p:ext uri="{BB962C8B-B14F-4D97-AF65-F5344CB8AC3E}">
        <p14:creationId xmlns:p14="http://schemas.microsoft.com/office/powerpoint/2010/main" val="133745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B2AF7-CCAD-4C48-AA18-182D7986A424}"/>
              </a:ext>
            </a:extLst>
          </p:cNvPr>
          <p:cNvSpPr>
            <a:spLocks noGrp="1"/>
          </p:cNvSpPr>
          <p:nvPr>
            <p:ph type="title"/>
          </p:nvPr>
        </p:nvSpPr>
        <p:spPr>
          <a:xfrm>
            <a:off x="628650" y="476672"/>
            <a:ext cx="7886700" cy="1325563"/>
          </a:xfrm>
        </p:spPr>
        <p:txBody>
          <a:bodyPr/>
          <a:lstStyle/>
          <a:p>
            <a:r>
              <a:rPr lang="de-DE" i="1"/>
              <a:t>Übung: Thema auswählen</a:t>
            </a:r>
          </a:p>
        </p:txBody>
      </p:sp>
      <p:sp>
        <p:nvSpPr>
          <p:cNvPr id="3" name="Inhaltsplatzhalter 2">
            <a:extLst>
              <a:ext uri="{FF2B5EF4-FFF2-40B4-BE49-F238E27FC236}">
                <a16:creationId xmlns:a16="http://schemas.microsoft.com/office/drawing/2014/main" id="{098D4A79-E4D3-134E-816A-889D91289317}"/>
              </a:ext>
            </a:extLst>
          </p:cNvPr>
          <p:cNvSpPr>
            <a:spLocks noGrp="1"/>
          </p:cNvSpPr>
          <p:nvPr>
            <p:ph idx="1"/>
          </p:nvPr>
        </p:nvSpPr>
        <p:spPr/>
        <p:txBody>
          <a:bodyPr/>
          <a:lstStyle/>
          <a:p>
            <a:r>
              <a:rPr lang="de-DE" i="1"/>
              <a:t>Überlegen Sie, nach welchem Thema Sie suchen möchten. </a:t>
            </a:r>
          </a:p>
          <a:p>
            <a:r>
              <a:rPr lang="de-DE" i="1"/>
              <a:t>Welche Suchwörter würden Sie wählen?</a:t>
            </a:r>
          </a:p>
        </p:txBody>
      </p:sp>
      <p:sp>
        <p:nvSpPr>
          <p:cNvPr id="4" name="Foliennummernplatzhalter 3">
            <a:extLst>
              <a:ext uri="{FF2B5EF4-FFF2-40B4-BE49-F238E27FC236}">
                <a16:creationId xmlns:a16="http://schemas.microsoft.com/office/drawing/2014/main" id="{61B9F36D-5BE0-FB4A-806E-135B0C30BBB3}"/>
              </a:ext>
            </a:extLst>
          </p:cNvPr>
          <p:cNvSpPr>
            <a:spLocks noGrp="1"/>
          </p:cNvSpPr>
          <p:nvPr>
            <p:ph type="sldNum" sz="quarter" idx="12"/>
          </p:nvPr>
        </p:nvSpPr>
        <p:spPr/>
        <p:txBody>
          <a:bodyPr/>
          <a:lstStyle/>
          <a:p>
            <a:fld id="{75332204-71FB-834B-B0E4-6229F9B4D3BE}" type="slidenum">
              <a:rPr lang="de-DE"/>
              <a:pPr/>
              <a:t>5</a:t>
            </a:fld>
            <a:endParaRPr lang="de-DE"/>
          </a:p>
        </p:txBody>
      </p:sp>
    </p:spTree>
    <p:extLst>
      <p:ext uri="{BB962C8B-B14F-4D97-AF65-F5344CB8AC3E}">
        <p14:creationId xmlns:p14="http://schemas.microsoft.com/office/powerpoint/2010/main" val="281206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D286A-F95D-B045-9E98-2BDA04F812B1}"/>
              </a:ext>
            </a:extLst>
          </p:cNvPr>
          <p:cNvSpPr>
            <a:spLocks noGrp="1"/>
          </p:cNvSpPr>
          <p:nvPr>
            <p:ph type="title"/>
          </p:nvPr>
        </p:nvSpPr>
        <p:spPr/>
        <p:txBody>
          <a:bodyPr/>
          <a:lstStyle/>
          <a:p>
            <a:r>
              <a:rPr lang="de-DE" dirty="0"/>
              <a:t>Suchbegriffe</a:t>
            </a:r>
          </a:p>
        </p:txBody>
      </p:sp>
      <p:sp>
        <p:nvSpPr>
          <p:cNvPr id="4" name="Foliennummernplatzhalter 3">
            <a:extLst>
              <a:ext uri="{FF2B5EF4-FFF2-40B4-BE49-F238E27FC236}">
                <a16:creationId xmlns:a16="http://schemas.microsoft.com/office/drawing/2014/main" id="{ED158C04-1F81-284F-A150-36E5EF3E8448}"/>
              </a:ext>
            </a:extLst>
          </p:cNvPr>
          <p:cNvSpPr>
            <a:spLocks noGrp="1"/>
          </p:cNvSpPr>
          <p:nvPr>
            <p:ph type="sldNum" sz="quarter" idx="12"/>
          </p:nvPr>
        </p:nvSpPr>
        <p:spPr/>
        <p:txBody>
          <a:bodyPr/>
          <a:lstStyle/>
          <a:p>
            <a:fld id="{75332204-71FB-834B-B0E4-6229F9B4D3BE}" type="slidenum">
              <a:rPr lang="de-DE"/>
              <a:pPr/>
              <a:t>6</a:t>
            </a:fld>
            <a:endParaRPr lang="de-DE"/>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735844902"/>
              </p:ext>
            </p:extLst>
          </p:nvPr>
        </p:nvGraphicFramePr>
        <p:xfrm>
          <a:off x="611560" y="1436972"/>
          <a:ext cx="7886700" cy="50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81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ctrTitle"/>
          </p:nvPr>
        </p:nvSpPr>
        <p:spPr bwMode="auto">
          <a:xfrm>
            <a:off x="684213" y="908051"/>
            <a:ext cx="6335712" cy="792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eaLnBrk="1" hangingPunct="1"/>
            <a:r>
              <a:rPr lang="de-DE" sz="4000"/>
              <a:t>Suchwörter richtig einsetzen</a:t>
            </a:r>
          </a:p>
        </p:txBody>
      </p:sp>
      <p:sp>
        <p:nvSpPr>
          <p:cNvPr id="27651" name="Untertitel 2"/>
          <p:cNvSpPr>
            <a:spLocks noGrp="1"/>
          </p:cNvSpPr>
          <p:nvPr>
            <p:ph type="subTitle" idx="1"/>
          </p:nvPr>
        </p:nvSpPr>
        <p:spPr bwMode="auto">
          <a:xfrm>
            <a:off x="1116013" y="2205038"/>
            <a:ext cx="7088187" cy="4032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indent="-457200" algn="l" eaLnBrk="1" hangingPunct="1">
              <a:buFontTx/>
              <a:buChar char="•"/>
            </a:pPr>
            <a:r>
              <a:rPr lang="de-DE" sz="2800" dirty="0" err="1"/>
              <a:t>Trunkieren</a:t>
            </a:r>
            <a:r>
              <a:rPr lang="de-DE" sz="2800" dirty="0"/>
              <a:t> </a:t>
            </a:r>
          </a:p>
          <a:p>
            <a:pPr marL="914400" lvl="1" indent="-457200" algn="l" eaLnBrk="1" hangingPunct="1">
              <a:buFont typeface="Arial" pitchFamily="34" charset="0"/>
              <a:buChar char="•"/>
            </a:pPr>
            <a:r>
              <a:rPr lang="de-DE" sz="2400" dirty="0"/>
              <a:t>zu Beginn eines Suchbegriffs</a:t>
            </a:r>
          </a:p>
          <a:p>
            <a:pPr marL="914400" lvl="1" indent="-457200" algn="l" eaLnBrk="1" hangingPunct="1">
              <a:buFont typeface="Arial" pitchFamily="34" charset="0"/>
              <a:buChar char="•"/>
            </a:pPr>
            <a:r>
              <a:rPr lang="de-DE" sz="2400" dirty="0"/>
              <a:t>in der Mitte eines Suchbegriffs</a:t>
            </a:r>
          </a:p>
          <a:p>
            <a:pPr marL="914400" lvl="1" indent="-457200" algn="l" eaLnBrk="1" hangingPunct="1">
              <a:buFont typeface="Arial" pitchFamily="34" charset="0"/>
              <a:buChar char="•"/>
            </a:pPr>
            <a:r>
              <a:rPr lang="de-DE" sz="2400" dirty="0"/>
              <a:t>am Ende eines Suchbegriffs</a:t>
            </a:r>
          </a:p>
          <a:p>
            <a:pPr marL="914400" lvl="1" indent="-457200" algn="l" eaLnBrk="1" hangingPunct="1">
              <a:buFont typeface="Arial" pitchFamily="34" charset="0"/>
              <a:buChar char="•"/>
            </a:pPr>
            <a:r>
              <a:rPr lang="de-DE" sz="2400" dirty="0"/>
              <a:t>N.B. </a:t>
            </a:r>
            <a:r>
              <a:rPr lang="de-DE" sz="2400" dirty="0" err="1"/>
              <a:t>Trunkierungszeichen</a:t>
            </a:r>
            <a:r>
              <a:rPr lang="de-DE" sz="2400" dirty="0"/>
              <a:t> können variieren!</a:t>
            </a:r>
          </a:p>
          <a:p>
            <a:pPr marL="457200" indent="-457200" algn="l" eaLnBrk="1" hangingPunct="1">
              <a:lnSpc>
                <a:spcPct val="90000"/>
              </a:lnSpc>
              <a:buFontTx/>
              <a:buChar char="•"/>
            </a:pPr>
            <a:r>
              <a:rPr lang="de-DE" sz="2800" dirty="0"/>
              <a:t>Quellen für englische Suchbegriffe:</a:t>
            </a:r>
          </a:p>
          <a:p>
            <a:pPr marL="914400" lvl="1" indent="-457200" algn="l" eaLnBrk="1" hangingPunct="1">
              <a:lnSpc>
                <a:spcPct val="90000"/>
              </a:lnSpc>
              <a:buFont typeface="Arial" pitchFamily="34" charset="0"/>
              <a:buChar char="•"/>
            </a:pPr>
            <a:r>
              <a:rPr lang="de-DE" sz="2400" dirty="0"/>
              <a:t>Literaturangaben</a:t>
            </a:r>
          </a:p>
          <a:p>
            <a:pPr marL="914400" lvl="1" indent="-457200" algn="l" eaLnBrk="1" hangingPunct="1">
              <a:lnSpc>
                <a:spcPct val="90000"/>
              </a:lnSpc>
              <a:buFont typeface="Arial" pitchFamily="34" charset="0"/>
              <a:buChar char="•"/>
            </a:pPr>
            <a:r>
              <a:rPr lang="de-DE" sz="2400" dirty="0"/>
              <a:t>dict.cc / </a:t>
            </a:r>
            <a:r>
              <a:rPr lang="de-DE" sz="2400" dirty="0" err="1"/>
              <a:t>leo.org</a:t>
            </a:r>
            <a:endParaRPr lang="de-DE" sz="2400" dirty="0"/>
          </a:p>
          <a:p>
            <a:pPr marL="457200" indent="-457200" algn="l" eaLnBrk="1" hangingPunct="1">
              <a:buFontTx/>
              <a:buChar char="•"/>
            </a:pPr>
            <a:endParaRPr lang="de-DE" dirty="0"/>
          </a:p>
        </p:txBody>
      </p:sp>
      <p:pic>
        <p:nvPicPr>
          <p:cNvPr id="27652" name="Picture 5" descr="ANd9GcQ3ahMzCGJgjzUAFjcUUzKSd3Oj0h1sC8y5NEYCBLXl_hn-SwbN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196975"/>
            <a:ext cx="1828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txBox="1">
            <a:spLocks noGrp="1"/>
          </p:cNvSpPr>
          <p:nvPr/>
        </p:nvSpPr>
        <p:spPr bwMode="auto">
          <a:xfrm>
            <a:off x="7901871" y="6532287"/>
            <a:ext cx="1116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1" hangingPunct="1"/>
            <a:fld id="{008CD5FF-4DF5-4CA4-9713-FF073B8596A6}" type="slidenum">
              <a:rPr lang="de-DE" altLang="de-DE" sz="1400">
                <a:solidFill>
                  <a:schemeClr val="accent1"/>
                </a:solidFill>
              </a:rPr>
              <a:pPr algn="r" eaLnBrk="1" hangingPunct="1"/>
              <a:t>7</a:t>
            </a:fld>
            <a:endParaRPr lang="de-DE" altLang="de-DE" sz="1400" dirty="0">
              <a:solidFill>
                <a:schemeClr val="accent1"/>
              </a:solidFill>
            </a:endParaRPr>
          </a:p>
        </p:txBody>
      </p:sp>
    </p:spTree>
    <p:extLst>
      <p:ext uri="{BB962C8B-B14F-4D97-AF65-F5344CB8AC3E}">
        <p14:creationId xmlns:p14="http://schemas.microsoft.com/office/powerpoint/2010/main" val="35230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Boole‘sche Verknüpfungen</a:t>
            </a:r>
          </a:p>
        </p:txBody>
      </p:sp>
      <p:sp>
        <p:nvSpPr>
          <p:cNvPr id="5" name="Foliennummernplatzhalter 4"/>
          <p:cNvSpPr>
            <a:spLocks noGrp="1"/>
          </p:cNvSpPr>
          <p:nvPr>
            <p:ph type="sldNum" sz="quarter" idx="12"/>
          </p:nvPr>
        </p:nvSpPr>
        <p:spPr/>
        <p:txBody>
          <a:bodyPr/>
          <a:lstStyle/>
          <a:p>
            <a:fld id="{6294C92D-0306-4E69-9CD3-20855E849650}" type="slidenum">
              <a:rPr kumimoji="0" lang="en-US" smtClean="0"/>
              <a:pPr/>
              <a:t>8</a:t>
            </a:fld>
            <a:endParaRPr kumimoji="0" lang="en-US" dirty="0"/>
          </a:p>
        </p:txBody>
      </p:sp>
      <p:grpSp>
        <p:nvGrpSpPr>
          <p:cNvPr id="16" name="Gruppieren 15">
            <a:extLst>
              <a:ext uri="{FF2B5EF4-FFF2-40B4-BE49-F238E27FC236}">
                <a16:creationId xmlns:a16="http://schemas.microsoft.com/office/drawing/2014/main" id="{FE451AE0-EFBC-E846-9765-07ECE9AD159E}"/>
              </a:ext>
            </a:extLst>
          </p:cNvPr>
          <p:cNvGrpSpPr/>
          <p:nvPr/>
        </p:nvGrpSpPr>
        <p:grpSpPr>
          <a:xfrm>
            <a:off x="-540568" y="1390450"/>
            <a:ext cx="5719785" cy="2708947"/>
            <a:chOff x="-139673" y="1455317"/>
            <a:chExt cx="5719785" cy="2708947"/>
          </a:xfrm>
        </p:grpSpPr>
        <p:graphicFrame>
          <p:nvGraphicFramePr>
            <p:cNvPr id="3" name="Diagramm 2">
              <a:extLst>
                <a:ext uri="{FF2B5EF4-FFF2-40B4-BE49-F238E27FC236}">
                  <a16:creationId xmlns:a16="http://schemas.microsoft.com/office/drawing/2014/main" id="{9E5AE122-19E8-984D-BFF5-AAB0C9972DC1}"/>
                </a:ext>
              </a:extLst>
            </p:cNvPr>
            <p:cNvGraphicFramePr/>
            <p:nvPr>
              <p:extLst/>
            </p:nvPr>
          </p:nvGraphicFramePr>
          <p:xfrm>
            <a:off x="-139673" y="1568937"/>
            <a:ext cx="5719785" cy="259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chtungspfeil 3">
              <a:extLst>
                <a:ext uri="{FF2B5EF4-FFF2-40B4-BE49-F238E27FC236}">
                  <a16:creationId xmlns:a16="http://schemas.microsoft.com/office/drawing/2014/main" id="{D78D4208-9FC5-2148-9D4A-2B7030D3695F}"/>
                </a:ext>
              </a:extLst>
            </p:cNvPr>
            <p:cNvSpPr/>
            <p:nvPr/>
          </p:nvSpPr>
          <p:spPr>
            <a:xfrm rot="5400000">
              <a:off x="2144154" y="1810297"/>
              <a:ext cx="1152128" cy="442167"/>
            </a:xfrm>
            <a:prstGeom prst="homePlate">
              <a:avLst/>
            </a:prstGeom>
            <a:solidFill>
              <a:srgbClr val="ACB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und</a:t>
              </a:r>
            </a:p>
          </p:txBody>
        </p:sp>
      </p:grpSp>
      <p:grpSp>
        <p:nvGrpSpPr>
          <p:cNvPr id="17" name="Gruppieren 16">
            <a:extLst>
              <a:ext uri="{FF2B5EF4-FFF2-40B4-BE49-F238E27FC236}">
                <a16:creationId xmlns:a16="http://schemas.microsoft.com/office/drawing/2014/main" id="{E9FA9D8E-86ED-9F41-95D5-3181B8198274}"/>
              </a:ext>
            </a:extLst>
          </p:cNvPr>
          <p:cNvGrpSpPr/>
          <p:nvPr/>
        </p:nvGrpSpPr>
        <p:grpSpPr>
          <a:xfrm>
            <a:off x="3995936" y="1052736"/>
            <a:ext cx="5719785" cy="3046661"/>
            <a:chOff x="4055971" y="2617626"/>
            <a:chExt cx="5719785" cy="3046661"/>
          </a:xfrm>
        </p:grpSpPr>
        <p:graphicFrame>
          <p:nvGraphicFramePr>
            <p:cNvPr id="10" name="Diagramm 9">
              <a:extLst>
                <a:ext uri="{FF2B5EF4-FFF2-40B4-BE49-F238E27FC236}">
                  <a16:creationId xmlns:a16="http://schemas.microsoft.com/office/drawing/2014/main" id="{5BBB5F19-148E-4147-A2DE-FCD13B4F7A69}"/>
                </a:ext>
              </a:extLst>
            </p:cNvPr>
            <p:cNvGraphicFramePr/>
            <p:nvPr>
              <p:extLst/>
            </p:nvPr>
          </p:nvGraphicFramePr>
          <p:xfrm>
            <a:off x="4055971" y="3068960"/>
            <a:ext cx="5719785" cy="25953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ichtungspfeil 10">
              <a:extLst>
                <a:ext uri="{FF2B5EF4-FFF2-40B4-BE49-F238E27FC236}">
                  <a16:creationId xmlns:a16="http://schemas.microsoft.com/office/drawing/2014/main" id="{E4043D24-63AB-674A-BB30-388C3BF7E5CE}"/>
                </a:ext>
              </a:extLst>
            </p:cNvPr>
            <p:cNvSpPr/>
            <p:nvPr/>
          </p:nvSpPr>
          <p:spPr>
            <a:xfrm rot="5400000">
              <a:off x="6339799" y="2972606"/>
              <a:ext cx="1152128" cy="442167"/>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oder</a:t>
              </a:r>
            </a:p>
          </p:txBody>
        </p:sp>
      </p:grpSp>
      <p:grpSp>
        <p:nvGrpSpPr>
          <p:cNvPr id="18" name="Gruppieren 17">
            <a:extLst>
              <a:ext uri="{FF2B5EF4-FFF2-40B4-BE49-F238E27FC236}">
                <a16:creationId xmlns:a16="http://schemas.microsoft.com/office/drawing/2014/main" id="{60FE2646-23AE-5942-825C-51FFCDF4200C}"/>
              </a:ext>
            </a:extLst>
          </p:cNvPr>
          <p:cNvGrpSpPr/>
          <p:nvPr/>
        </p:nvGrpSpPr>
        <p:grpSpPr>
          <a:xfrm>
            <a:off x="1862293" y="3567901"/>
            <a:ext cx="5719785" cy="3055347"/>
            <a:chOff x="-113843" y="4149080"/>
            <a:chExt cx="5719785" cy="3055347"/>
          </a:xfrm>
        </p:grpSpPr>
        <p:graphicFrame>
          <p:nvGraphicFramePr>
            <p:cNvPr id="14" name="Diagramm 13">
              <a:extLst>
                <a:ext uri="{FF2B5EF4-FFF2-40B4-BE49-F238E27FC236}">
                  <a16:creationId xmlns:a16="http://schemas.microsoft.com/office/drawing/2014/main" id="{E0B6A452-EEFD-3145-B892-D8A4C49C0344}"/>
                </a:ext>
              </a:extLst>
            </p:cNvPr>
            <p:cNvGraphicFramePr/>
            <p:nvPr>
              <p:extLst/>
            </p:nvPr>
          </p:nvGraphicFramePr>
          <p:xfrm>
            <a:off x="-113843" y="4609100"/>
            <a:ext cx="5719785" cy="25953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ichtungspfeil 14">
              <a:extLst>
                <a:ext uri="{FF2B5EF4-FFF2-40B4-BE49-F238E27FC236}">
                  <a16:creationId xmlns:a16="http://schemas.microsoft.com/office/drawing/2014/main" id="{5ABE9944-004E-DB41-858D-395308C026BC}"/>
                </a:ext>
              </a:extLst>
            </p:cNvPr>
            <p:cNvSpPr/>
            <p:nvPr/>
          </p:nvSpPr>
          <p:spPr>
            <a:xfrm rot="5400000">
              <a:off x="2169985" y="4504060"/>
              <a:ext cx="1152128" cy="442167"/>
            </a:xfrm>
            <a:prstGeom prst="homePlat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nicht</a:t>
              </a:r>
            </a:p>
          </p:txBody>
        </p:sp>
      </p:grpSp>
      <p:sp>
        <p:nvSpPr>
          <p:cNvPr id="19" name="Textfeld 18">
            <a:extLst>
              <a:ext uri="{FF2B5EF4-FFF2-40B4-BE49-F238E27FC236}">
                <a16:creationId xmlns:a16="http://schemas.microsoft.com/office/drawing/2014/main" id="{46ED8D0B-FCF0-304D-BAA4-9993AC5502A8}"/>
              </a:ext>
            </a:extLst>
          </p:cNvPr>
          <p:cNvSpPr txBox="1"/>
          <p:nvPr/>
        </p:nvSpPr>
        <p:spPr>
          <a:xfrm>
            <a:off x="628650" y="3567900"/>
            <a:ext cx="3151262" cy="369332"/>
          </a:xfrm>
          <a:prstGeom prst="rect">
            <a:avLst/>
          </a:prstGeom>
          <a:noFill/>
        </p:spPr>
        <p:txBody>
          <a:bodyPr wrap="square" rtlCol="0">
            <a:spAutoFit/>
          </a:bodyPr>
          <a:lstStyle/>
          <a:p>
            <a:r>
              <a:rPr lang="de-DE"/>
              <a:t>Suchergebnis: Schnittmenge</a:t>
            </a:r>
          </a:p>
        </p:txBody>
      </p:sp>
      <p:sp>
        <p:nvSpPr>
          <p:cNvPr id="20" name="Textfeld 19">
            <a:extLst>
              <a:ext uri="{FF2B5EF4-FFF2-40B4-BE49-F238E27FC236}">
                <a16:creationId xmlns:a16="http://schemas.microsoft.com/office/drawing/2014/main" id="{01143A7A-8C7F-204F-934B-82878950ECD5}"/>
              </a:ext>
            </a:extLst>
          </p:cNvPr>
          <p:cNvSpPr txBox="1"/>
          <p:nvPr/>
        </p:nvSpPr>
        <p:spPr>
          <a:xfrm>
            <a:off x="5004048" y="3567900"/>
            <a:ext cx="3964784" cy="369332"/>
          </a:xfrm>
          <a:prstGeom prst="rect">
            <a:avLst/>
          </a:prstGeom>
          <a:noFill/>
        </p:spPr>
        <p:txBody>
          <a:bodyPr wrap="square" rtlCol="0">
            <a:spAutoFit/>
          </a:bodyPr>
          <a:lstStyle/>
          <a:p>
            <a:r>
              <a:rPr lang="de-DE"/>
              <a:t>Suchergebnis: Vereinigungsmenge</a:t>
            </a:r>
          </a:p>
        </p:txBody>
      </p:sp>
      <p:sp>
        <p:nvSpPr>
          <p:cNvPr id="21" name="Textfeld 20">
            <a:extLst>
              <a:ext uri="{FF2B5EF4-FFF2-40B4-BE49-F238E27FC236}">
                <a16:creationId xmlns:a16="http://schemas.microsoft.com/office/drawing/2014/main" id="{803F70D1-BE0F-9F49-B727-CE0FDE9E3EE2}"/>
              </a:ext>
            </a:extLst>
          </p:cNvPr>
          <p:cNvSpPr txBox="1"/>
          <p:nvPr/>
        </p:nvSpPr>
        <p:spPr>
          <a:xfrm>
            <a:off x="2996368" y="6212505"/>
            <a:ext cx="3461581" cy="369332"/>
          </a:xfrm>
          <a:prstGeom prst="rect">
            <a:avLst/>
          </a:prstGeom>
          <a:noFill/>
        </p:spPr>
        <p:txBody>
          <a:bodyPr wrap="square" rtlCol="0">
            <a:spAutoFit/>
          </a:bodyPr>
          <a:lstStyle/>
          <a:p>
            <a:r>
              <a:rPr lang="de-DE"/>
              <a:t>Suchergebnis: Differenzmenge</a:t>
            </a:r>
          </a:p>
        </p:txBody>
      </p:sp>
    </p:spTree>
    <p:extLst>
      <p:ext uri="{BB962C8B-B14F-4D97-AF65-F5344CB8AC3E}">
        <p14:creationId xmlns:p14="http://schemas.microsoft.com/office/powerpoint/2010/main" val="180041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19554"/>
            <a:ext cx="7886700" cy="1325563"/>
          </a:xfrm>
        </p:spPr>
        <p:txBody>
          <a:bodyPr>
            <a:normAutofit/>
          </a:bodyPr>
          <a:lstStyle/>
          <a:p>
            <a:r>
              <a:rPr lang="de-DE"/>
              <a:t>Rechercheformular</a:t>
            </a:r>
          </a:p>
        </p:txBody>
      </p:sp>
      <p:pic>
        <p:nvPicPr>
          <p:cNvPr id="6" name="Inhaltsplatzhalter 5"/>
          <p:cNvPicPr>
            <a:picLocks noGrp="1" noChangeAspect="1"/>
          </p:cNvPicPr>
          <p:nvPr>
            <p:ph idx="1"/>
          </p:nvPr>
        </p:nvPicPr>
        <p:blipFill>
          <a:blip r:embed="rId3"/>
          <a:srcRect t="-3794" b="-3794"/>
          <a:stretch>
            <a:fillRect/>
          </a:stretch>
        </p:blipFill>
        <p:spPr>
          <a:xfrm>
            <a:off x="628650" y="2462038"/>
            <a:ext cx="7886700" cy="4351338"/>
          </a:xfrm>
        </p:spPr>
      </p:pic>
      <p:sp>
        <p:nvSpPr>
          <p:cNvPr id="5" name="Foliennummernplatzhalter 4"/>
          <p:cNvSpPr>
            <a:spLocks noGrp="1"/>
          </p:cNvSpPr>
          <p:nvPr>
            <p:ph type="sldNum" sz="quarter" idx="12"/>
          </p:nvPr>
        </p:nvSpPr>
        <p:spPr/>
        <p:txBody>
          <a:bodyPr/>
          <a:lstStyle/>
          <a:p>
            <a:fld id="{6294C92D-0306-4E69-9CD3-20855E849650}" type="slidenum">
              <a:rPr kumimoji="0" lang="en-US" smtClean="0"/>
              <a:pPr/>
              <a:t>9</a:t>
            </a:fld>
            <a:endParaRPr kumimoji="0" lang="en-US" dirty="0"/>
          </a:p>
        </p:txBody>
      </p:sp>
      <p:sp>
        <p:nvSpPr>
          <p:cNvPr id="3" name="Rechteck 2">
            <a:extLst>
              <a:ext uri="{FF2B5EF4-FFF2-40B4-BE49-F238E27FC236}">
                <a16:creationId xmlns:a16="http://schemas.microsoft.com/office/drawing/2014/main" id="{7CBAF9D2-0E2E-5C4B-A8C6-7597D7C82AD1}"/>
              </a:ext>
            </a:extLst>
          </p:cNvPr>
          <p:cNvSpPr/>
          <p:nvPr/>
        </p:nvSpPr>
        <p:spPr>
          <a:xfrm>
            <a:off x="755576" y="1700808"/>
            <a:ext cx="7632848" cy="830997"/>
          </a:xfrm>
          <a:prstGeom prst="rect">
            <a:avLst/>
          </a:prstGeom>
        </p:spPr>
        <p:txBody>
          <a:bodyPr wrap="square">
            <a:spAutoFit/>
          </a:bodyPr>
          <a:lstStyle/>
          <a:p>
            <a:r>
              <a:rPr lang="de-DE" sz="2400" i="1"/>
              <a:t>Übung: Erstellen Sie sich ein Rechercheformular und füllen Sie es aus, so weit es geht!</a:t>
            </a:r>
          </a:p>
        </p:txBody>
      </p:sp>
    </p:spTree>
    <p:extLst>
      <p:ext uri="{BB962C8B-B14F-4D97-AF65-F5344CB8AC3E}">
        <p14:creationId xmlns:p14="http://schemas.microsoft.com/office/powerpoint/2010/main" val="316895458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CD8D41A-61DA-BC40-8FEE-2A91A8B8C5FF}">
  <we:reference id="wa104379997" version="2.0.0.0" store="de-DE"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2188</Words>
  <Application>Microsoft Office PowerPoint</Application>
  <PresentationFormat>Bildschirmpräsentation (4:3)</PresentationFormat>
  <Paragraphs>389</Paragraphs>
  <Slides>47</Slides>
  <Notes>35</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47</vt:i4>
      </vt:variant>
    </vt:vector>
  </HeadingPairs>
  <TitlesOfParts>
    <vt:vector size="57" baseType="lpstr">
      <vt:lpstr>ＭＳ Ｐゴシック</vt:lpstr>
      <vt:lpstr>Arial</vt:lpstr>
      <vt:lpstr>Calibri</vt:lpstr>
      <vt:lpstr>Calibri Light</vt:lpstr>
      <vt:lpstr>MS Mincho</vt:lpstr>
      <vt:lpstr>Symbol</vt:lpstr>
      <vt:lpstr>Times New Roman</vt:lpstr>
      <vt:lpstr>Wingdings</vt:lpstr>
      <vt:lpstr>Standarddesign</vt:lpstr>
      <vt:lpstr>Office</vt:lpstr>
      <vt:lpstr>PowerPoint-Präsentation</vt:lpstr>
      <vt:lpstr>Gliederung</vt:lpstr>
      <vt:lpstr>Vorwissen</vt:lpstr>
      <vt:lpstr>Wonach suchen?</vt:lpstr>
      <vt:lpstr>Übung: Thema auswählen</vt:lpstr>
      <vt:lpstr>Suchbegriffe</vt:lpstr>
      <vt:lpstr>Suchwörter richtig einsetzen</vt:lpstr>
      <vt:lpstr>Boole‘sche Verknüpfungen</vt:lpstr>
      <vt:lpstr>Rechercheformular</vt:lpstr>
      <vt:lpstr>Wie suchen?</vt:lpstr>
      <vt:lpstr>Übung</vt:lpstr>
      <vt:lpstr>Vorgehen bei der Recherche</vt:lpstr>
      <vt:lpstr>Vorgehen bei der Recherche</vt:lpstr>
      <vt:lpstr>Vorgehen bei der Recherche</vt:lpstr>
      <vt:lpstr>Vorgehen bei der Recherche</vt:lpstr>
      <vt:lpstr>Vorgehen bei der Recherche</vt:lpstr>
      <vt:lpstr>Vorgehen bei der Recherche</vt:lpstr>
      <vt:lpstr>Vorgehen bei der Recherche</vt:lpstr>
      <vt:lpstr>PowerPoint-Präsentation</vt:lpstr>
      <vt:lpstr>Wo suchen?</vt:lpstr>
      <vt:lpstr>PowerPoint-Präsentation</vt:lpstr>
      <vt:lpstr>Empfehlenswerte Datenbanken</vt:lpstr>
      <vt:lpstr>Übung: Weitere Quellen</vt:lpstr>
      <vt:lpstr>Wikipedia</vt:lpstr>
      <vt:lpstr>Google Scholar</vt:lpstr>
      <vt:lpstr>Google Scholar</vt:lpstr>
      <vt:lpstr>Google Scholar</vt:lpstr>
      <vt:lpstr>Google Books: Bücher durchsehen</vt:lpstr>
      <vt:lpstr>Google Books: Bücher durchsehen</vt:lpstr>
      <vt:lpstr>Google Books: Bücher durchsehen</vt:lpstr>
      <vt:lpstr>Google Books: Bücher durchsehen</vt:lpstr>
      <vt:lpstr>KVK: umfassende Büchersuche</vt:lpstr>
      <vt:lpstr>KVK: umfassende Büchersuche</vt:lpstr>
      <vt:lpstr>Amazon</vt:lpstr>
      <vt:lpstr>Verlagsportale</vt:lpstr>
      <vt:lpstr>Verlagsportale</vt:lpstr>
      <vt:lpstr>Verlagsportale</vt:lpstr>
      <vt:lpstr>Online-Fachportale</vt:lpstr>
      <vt:lpstr>Wo speichern?</vt:lpstr>
      <vt:lpstr>Literatur organisieren</vt:lpstr>
      <vt:lpstr>Citavi </vt:lpstr>
      <vt:lpstr>Endnote</vt:lpstr>
      <vt:lpstr>Mendeley</vt:lpstr>
      <vt:lpstr>Zotero</vt:lpstr>
      <vt:lpstr>Fazit</vt:lpstr>
      <vt:lpstr>PowerPoint-Präsentation</vt:lpstr>
      <vt:lpstr>Fragen?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ga_zimmermannfr</dc:creator>
  <cp:lastModifiedBy>KP</cp:lastModifiedBy>
  <cp:revision>197</cp:revision>
  <cp:lastPrinted>2018-08-10T14:00:47Z</cp:lastPrinted>
  <dcterms:created xsi:type="dcterms:W3CDTF">2007-08-16T12:38:44Z</dcterms:created>
  <dcterms:modified xsi:type="dcterms:W3CDTF">2020-07-02T15:27:42Z</dcterms:modified>
</cp:coreProperties>
</file>