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kan" initials="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202" autoAdjust="0"/>
  </p:normalViewPr>
  <p:slideViewPr>
    <p:cSldViewPr snapToGrid="0">
      <p:cViewPr varScale="1">
        <p:scale>
          <a:sx n="50" d="100"/>
          <a:sy n="50" d="100"/>
        </p:scale>
        <p:origin x="1260" y="3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00300000000001"/>
          <c:y val="0.103383"/>
          <c:w val="0.73399499999999995"/>
          <c:h val="0.75458800000000004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Frage 1</c:v>
                </c:pt>
              </c:strCache>
            </c:strRef>
          </c:tx>
          <c:dPt>
            <c:idx val="0"/>
            <c:bubble3D val="0"/>
            <c:spPr bwMode="auto"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00-42C8-8410-5739896074B4}"/>
              </c:ext>
            </c:extLst>
          </c:dPt>
          <c:dPt>
            <c:idx val="1"/>
            <c:bubble3D val="0"/>
            <c:spPr bwMode="auto">
              <a:prstGeom prst="rect">
                <a:avLst/>
              </a:prstGeom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00-42C8-8410-5739896074B4}"/>
              </c:ext>
            </c:extLst>
          </c:dPt>
          <c:dLbls>
            <c:dLbl>
              <c:idx val="0"/>
              <c:layout>
                <c:manualLayout>
                  <c:x val="-0.22489899999999999"/>
                  <c:y val="-0.2518509999999999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3200" b="1" i="0" u="none" strike="noStrike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75%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3200" b="1" i="0" u="none" strike="noStrike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mc="http://schemas.openxmlformats.org/markup-compatibility/2006" xmlns:c15="http://schemas.microsoft.com/office/drawing/2012/chart" xmlns:c14="http://schemas.microsoft.com/office/drawing/2007/8/2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1-9A00-42C8-8410-5739896074B4}"/>
                </c:ext>
              </c:extLst>
            </c:dLbl>
            <c:dLbl>
              <c:idx val="1"/>
              <c:layout>
                <c:manualLayout>
                  <c:x val="0.22289700000000001"/>
                  <c:y val="0.18511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3200" b="1" i="0" u="none" strike="noStrike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25%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3200" b="1" i="0" u="none" strike="noStrike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mc="http://schemas.openxmlformats.org/markup-compatibility/2006" xmlns:c15="http://schemas.microsoft.com/office/drawing/2012/chart" xmlns:c14="http://schemas.microsoft.com/office/drawing/2007/8/2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3-9A00-42C8-8410-5739896074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 bwMode="auto">
                <a:prstGeom prst="rect">
                  <a:avLst/>
                </a:prstGeom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Tabelle1!$A$2:$A$3</c:f>
              <c:strCache>
                <c:ptCount val="2"/>
                <c:pt idx="0">
                  <c:v>SmiBs</c:v>
                </c:pt>
                <c:pt idx="1">
                  <c:v>non-SmiBs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73.67</c:v>
                </c:pt>
                <c:pt idx="1">
                  <c:v>24.46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00-42C8-8410-5739896074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prstGeom prst="rect">
          <a:avLst/>
        </a:prstGeom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880799999999998"/>
          <c:y val="0.88941199999999998"/>
          <c:w val="0.33321099999999998"/>
          <c:h val="5.4632E-2"/>
        </c:manualLayout>
      </c:layout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 bwMode="auto">
    <a:xfrm>
      <a:off x="6606165" y="1428750"/>
      <a:ext cx="4900032" cy="4766307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0EC-4931-8BB7-32F8C1B52664}"/>
              </c:ext>
            </c:extLst>
          </c:dPt>
          <c:dPt>
            <c:idx val="2"/>
            <c:invertIfNegative val="0"/>
            <c:bubble3D val="0"/>
            <c:spPr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0EC-4931-8BB7-32F8C1B5266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Tabelle3!$A$56:$A$58</c:f>
              <c:strCache>
                <c:ptCount val="3"/>
                <c:pt idx="0">
                  <c:v>Zeitlicher Aufwand</c:v>
                </c:pt>
                <c:pt idx="1">
                  <c:v>Technischer Aufwand</c:v>
                </c:pt>
                <c:pt idx="2">
                  <c:v>Didaktischer Aufwand</c:v>
                </c:pt>
              </c:strCache>
            </c:strRef>
          </c:cat>
          <c:val>
            <c:numRef>
              <c:f>Tabelle3!$B$56:$B$58</c:f>
              <c:numCache>
                <c:formatCode>0%</c:formatCode>
                <c:ptCount val="3"/>
                <c:pt idx="0">
                  <c:v>0.67</c:v>
                </c:pt>
                <c:pt idx="1">
                  <c:v>0.54</c:v>
                </c:pt>
                <c:pt idx="2" formatCode="0.00%">
                  <c:v>0.33500000000000002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EC-4931-8BB7-32F8C1B5266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42491936"/>
        <c:axId val="442500216"/>
      </c:barChart>
      <c:catAx>
        <c:axId val="442491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Arial"/>
                <a:cs typeface="Arial"/>
              </a:defRPr>
            </a:pPr>
            <a:endParaRPr lang="de-DE"/>
          </a:p>
        </c:txPr>
        <c:crossAx val="442500216"/>
        <c:crosses val="autoZero"/>
        <c:auto val="1"/>
        <c:lblAlgn val="ctr"/>
        <c:lblOffset val="100"/>
        <c:noMultiLvlLbl val="0"/>
      </c:catAx>
      <c:valAx>
        <c:axId val="442500216"/>
        <c:scaling>
          <c:orientation val="minMax"/>
        </c:scaling>
        <c:delete val="0"/>
        <c:axPos val="l"/>
        <c:majorGridlines>
          <c:spPr>
            <a:prstGeom prst="rect">
              <a:avLst/>
            </a:prstGeom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prstGeom prst="rect">
            <a:avLst/>
          </a:prstGeom>
          <a:noFill/>
          <a:ln>
            <a:noFill/>
            <a:miter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Arial"/>
                <a:cs typeface="Arial"/>
              </a:defRPr>
            </a:pPr>
            <a:endParaRPr lang="de-DE"/>
          </a:p>
        </c:txPr>
        <c:crossAx val="442491936"/>
        <c:crosses val="autoZero"/>
        <c:crossBetween val="between"/>
      </c:valAx>
      <c:spPr>
        <a:prstGeom prst="rect">
          <a:avLst/>
        </a:prstGeom>
        <a:noFill/>
        <a:ln>
          <a:noFill/>
        </a:ln>
        <a:effectLst/>
      </c:spPr>
    </c:plotArea>
    <c:plotVisOnly val="1"/>
    <c:dispBlanksAs val="gap"/>
    <c:showDLblsOverMax val="0"/>
  </c:chart>
  <c:spPr>
    <a:xfrm>
      <a:off x="5016874" y="2106010"/>
      <a:ext cx="6472051" cy="3745230"/>
    </a:xfrm>
    <a:prstGeom prst="rect">
      <a:avLst/>
    </a:prstGeom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5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ategoryAxis>
  <cs:chartArea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200"/>
  </cs:dataLabel>
  <cs:dataLabelCallout>
    <cs:lnRef idx="0"/>
    <cs:fillRef idx="0"/>
    <cs:effectRef idx="0"/>
    <cs:fontRef idx="minor">
      <a:schemeClr val="tx1">
        <a:lumMod val="75000"/>
        <a:lumOff val="25000"/>
      </a:schemeClr>
    </cs:fontRef>
    <cs:defRPr sz="1200"/>
  </cs:dataLabelCallout>
  <cs:dataPoint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9525">
        <a:solidFill>
          <a:schemeClr val="phClr"/>
        </a:solidFill>
        <a:round/>
      </a:ln>
    </cs:spPr>
  </cs:dataPointMarker>
  <cs:dataPointMarkerLayout/>
  <cs:dataPointWirefram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dataTable>
  <cs:down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  <a:miter/>
      </a:ln>
    </cs:spPr>
  </cs:floor>
  <cs:gridlineMaj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seriesAxis>
  <cs:series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50" b="0" spc="0"/>
  </cs:title>
  <cs:trend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200"/>
  </cs:trendlineLabel>
  <cs:up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valueAxis>
  <cs:wall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A972878-F139-4020-A115-B20CFE974EA9}" type="datetimeFigureOut">
              <a:rPr lang="de-DE"/>
              <a:t>23.10.2024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710085F-5D19-4EA5-8260-CEA89CDAF034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0523202-2513-6E04-B140-BAE14493E9F5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EEF035D-9B2B-AD73-357D-C5900181F78E}" type="slidenum">
              <a:rPr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0908C38-9DBF-5175-1026-CB461463ADB7}" type="slidenum">
              <a:rPr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C1CE94D-A866-6748-8D95-09D825055F1D}" type="slidenum">
              <a:rPr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954E9E6-A052-C861-E312-5901C561A9FB}" type="slidenum">
              <a:rPr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6857117-4940-0359-FFE2-C07CAE781981}" type="slidenum">
              <a:rPr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C399274-B4E8-023C-0803-29D906D9D4B6}" type="slidenum">
              <a:rPr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840E609-B104-0077-03A5-647C606D8407}" type="slidenum">
              <a:rPr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2DC0F09-7EE0-8F3F-6D06-7317502C12F8}" type="slidenum">
              <a:rPr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54251A3-2201-5758-3946-5BB8C7F324C9}" type="slidenum">
              <a:rPr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D77E542-8151-6EF8-84CE-8B33AF7C041A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E7964E6-A861-0FEB-E94C-A3648A2E5BEF}" type="slidenum">
              <a:rPr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t>Mögliche Diskussionsfrage: Wie kommen die Tools, die Unterstützungsmaßnahmen an die Lehrenden?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9B89A85-AA70-F050-B7B8-8A564C6640C0}" type="slidenum">
              <a:rPr/>
              <a:t>21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EA86D7D-97ED-D0A0-9721-A969B462E9E1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602FC25-5B7E-368A-7DB0-25C704A54540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1200"/>
              <a:t>Hintergrund: Erhebung im </a:t>
            </a:r>
            <a:r>
              <a:rPr lang="de-DE" sz="1200" b="1"/>
              <a:t>Februar 2022, </a:t>
            </a:r>
            <a:r>
              <a:rPr lang="de-DE" sz="1200"/>
              <a:t>d.h. nach drei Online-Semestern u. im vierten Semester mit hohen digitalen Anteilen (offiziell ein "Präsenz-Semester").</a:t>
            </a:r>
            <a:endParaRPr/>
          </a:p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B710085F-5D19-4EA5-8260-CEA89CDAF034}" type="slidenum">
              <a:rPr lang="de-DE"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B710085F-5D19-4EA5-8260-CEA89CDAF034}" type="slidenum">
              <a:rPr lang="de-DE"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sz="1200" b="0" i="0" u="none" strike="noStrike" cap="none" spc="0">
              <a:ln>
                <a:noFill/>
              </a:ln>
              <a:solidFill>
                <a:prstClr val="black"/>
              </a:solidFill>
              <a:latin typeface="Nunito Sans"/>
              <a:cs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t>Schwierigkeiten mit Studium (Prüfungsangst, Leistungsdruck)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sz="1200" b="0" i="0" u="none" strike="noStrike" cap="none" spc="0">
              <a:ln>
                <a:noFill/>
              </a:ln>
              <a:solidFill>
                <a:prstClr val="black"/>
              </a:solidFill>
              <a:latin typeface="Nunito Sans"/>
              <a:cs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B710085F-5D19-4EA5-8260-CEA89CDAF034}" type="slidenum">
              <a:rPr lang="de-DE"/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EBED7C1-564C-4014-B865-3C2F94B5B9A9}" type="datetime1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C8B2793-FF78-4FB4-91E6-2037AE8C689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73D26D4-27C7-4FD2-9573-6CDA3006F2D9}" type="datetime1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C8B2793-FF78-4FB4-91E6-2037AE8C689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EADB8A7-3A10-4E29-85EF-385C642D86A9}" type="datetime1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C8B2793-FF78-4FB4-91E6-2037AE8C689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page">
    <p:bg>
      <p:bgPr>
        <a:gradFill>
          <a:gsLst>
            <a:gs pos="0">
              <a:srgbClr val="F7FAFC"/>
            </a:gs>
            <a:gs pos="100000">
              <a:srgbClr val="E2E8F0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auto">
          <a:xfrm>
            <a:off x="838198" y="3380596"/>
            <a:ext cx="10515600" cy="846131"/>
          </a:xfrm>
        </p:spPr>
        <p:txBody>
          <a:bodyPr anchor="t"/>
          <a:lstStyle>
            <a:lvl1pPr algn="ctr">
              <a:defRPr sz="6000" b="1" spc="3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838198" y="4693447"/>
            <a:ext cx="10515600" cy="846131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C76A735-E9C2-4CBD-93B9-A827A8E6A3CA}" type="datetime1">
              <a:rPr lang="de-DE" smtClean="0"/>
              <a:t>23.10.2024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1CB551B-92D7-40ED-91C9-031F40A280BE}" type="slidenum">
              <a:rPr lang="de-DE"/>
              <a:t>‹Nr.›</a:t>
            </a:fld>
            <a:endParaRPr lang="de-DE"/>
          </a:p>
        </p:txBody>
      </p:sp>
      <p:pic>
        <p:nvPicPr>
          <p:cNvPr id="9" name="Graphic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5083602" y="1445429"/>
            <a:ext cx="2024791" cy="19002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Default (Title and Conten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>
            <a:off x="4724399" y="6356349"/>
            <a:ext cx="2743200" cy="365125"/>
          </a:xfrm>
        </p:spPr>
        <p:txBody>
          <a:bodyPr/>
          <a:lstStyle/>
          <a:p>
            <a:pPr>
              <a:defRPr/>
            </a:pPr>
            <a:fld id="{A36C1557-1EA9-467C-B36F-D6B70BDE4E82}" type="datetime1">
              <a:rPr lang="de-DE" smtClean="0"/>
              <a:t>23.10.2024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1CB551B-92D7-40ED-91C9-031F40A280B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Title">
    <p:bg>
      <p:bgPr>
        <a:gradFill>
          <a:gsLst>
            <a:gs pos="0">
              <a:srgbClr val="F7FAFC"/>
            </a:gs>
            <a:gs pos="100000">
              <a:srgbClr val="E2E8F0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EFEBBDF-58BF-4008-AE9D-BF6CEB173829}" type="datetime1">
              <a:rPr lang="de-DE" smtClean="0"/>
              <a:t>23.10.2024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1CB551B-92D7-40ED-91C9-031F40A280B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Title (Alternativ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12192000" cy="3429000"/>
          </a:xfrm>
          <a:prstGeom prst="rect">
            <a:avLst/>
          </a:prstGeom>
          <a:gradFill>
            <a:gsLst>
              <a:gs pos="0">
                <a:srgbClr val="F7FAFC"/>
              </a:gs>
              <a:gs pos="100000">
                <a:srgbClr val="E2E8F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b="0" i="0">
              <a:latin typeface="Nunito San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1850" y="328612"/>
            <a:ext cx="10515600" cy="3014660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3660764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39DFE87-8AAC-4389-BBBA-A077DC4084BC}" type="datetime1">
              <a:rPr lang="de-DE" smtClean="0"/>
              <a:t>23.10.2024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1CB551B-92D7-40ED-91C9-031F40A280B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1004556-D4F2-4041-A2EF-1909AC5D628F}" type="datetime1">
              <a:rPr lang="de-DE" smtClean="0"/>
              <a:t>23.10.2024</a:t>
            </a:fld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1CB551B-92D7-40ED-91C9-031F40A280B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EF2495-12A7-4CF8-B764-C0D39CC3A143}" type="datetime1">
              <a:rPr lang="de-DE" smtClean="0"/>
              <a:t>23.10.2024</a:t>
            </a:fld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1CB551B-92D7-40ED-91C9-031F40A280B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B54825A-29EA-4520-8B7B-EC159AC9149C}" type="datetime1">
              <a:rPr lang="de-DE" smtClean="0"/>
              <a:t>23.10.2024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1CB551B-92D7-40ED-91C9-031F40A280B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 with Gradient-Background">
    <p:bg>
      <p:bgPr>
        <a:gradFill>
          <a:gsLst>
            <a:gs pos="0">
              <a:srgbClr val="F7FAFC"/>
            </a:gs>
            <a:gs pos="100000">
              <a:srgbClr val="E2E8F0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5A4A1E3-0F3C-4B32-B44B-C5DDDC9C0C22}" type="datetime1">
              <a:rPr lang="de-DE" smtClean="0"/>
              <a:t>23.10.2024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1CB551B-92D7-40ED-91C9-031F40A280B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67E4183-0DF4-4B38-A61B-D398DD4FEF31}" type="datetime1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C8B2793-FF78-4FB4-91E6-2037AE8C689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Empt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AB74B72-4176-4644-93A1-440AC9716657}" type="datetime1">
              <a:rPr lang="de-DE" smtClean="0"/>
              <a:t>23.10.2024</a:t>
            </a:fld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1CB551B-92D7-40ED-91C9-031F40A280B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Empty with Gradient-Background">
    <p:bg>
      <p:bgPr>
        <a:gradFill>
          <a:gsLst>
            <a:gs pos="0">
              <a:srgbClr val="F7FAFC"/>
            </a:gs>
            <a:gs pos="100000">
              <a:srgbClr val="E2E8F0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C192466-C211-4B92-8DD8-0D0681E0F120}" type="datetime1">
              <a:rPr lang="de-DE" smtClean="0"/>
              <a:t>23.10.2024</a:t>
            </a:fld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1CB551B-92D7-40ED-91C9-031F40A280B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Benutzerdefiniertes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2BCFEA4-0D38-4B13-B7C6-11C25771398B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23.10.2024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DC1E638-3F78-4E0D-883A-B278700C48C0}" type="slidenum">
              <a:rPr lang="de-DE">
                <a:solidFill>
                  <a:prstClr val="black">
                    <a:tint val="75000"/>
                  </a:prstClr>
                </a:solidFill>
              </a:r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941580" y="5594590"/>
            <a:ext cx="1195076" cy="11217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324042" y="238543"/>
            <a:ext cx="11543103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 bwMode="auto">
          <a:xfrm>
            <a:off x="324041" y="854994"/>
            <a:ext cx="11543103" cy="336244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/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4"/>
          </p:nvPr>
        </p:nvSpPr>
        <p:spPr bwMode="auto"/>
        <p:txBody>
          <a:bodyPr/>
          <a:lstStyle/>
          <a:p>
            <a:pPr>
              <a:defRPr/>
            </a:pPr>
            <a:fld id="{392944B2-FEE1-4652-8726-2378638A8EB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23.10.2024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5"/>
          </p:nvPr>
        </p:nvSpPr>
        <p:spPr bwMode="auto"/>
        <p:txBody>
          <a:bodyPr/>
          <a:lstStyle/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 bwMode="auto"/>
        <p:txBody>
          <a:bodyPr/>
          <a:lstStyle/>
          <a:p>
            <a:pPr>
              <a:defRPr/>
            </a:pPr>
            <a:fld id="{9DC1E638-3F78-4E0D-883A-B278700C48C0}" type="slidenum">
              <a:rPr lang="de-DE">
                <a:solidFill>
                  <a:prstClr val="black">
                    <a:tint val="75000"/>
                  </a:prstClr>
                </a:solidFill>
              </a:r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Inhaltsplatzhalter 4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800567" y="5410570"/>
            <a:ext cx="1199665" cy="11257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&#10;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83AE0C3-5777-4FAE-99AD-7074E9DABD2B}" type="datetime1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C8B2793-FF78-4FB4-91E6-2037AE8C689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7C94044-11DB-4C2E-961A-19B06D6A80C3}" type="datetime1">
              <a:rPr lang="de-DE" smtClean="0"/>
              <a:t>23.10.2024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C8B2793-FF78-4FB4-91E6-2037AE8C689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2B3ED4-DA02-43B8-BE8B-3CAE39ED2BB3}" type="datetime1">
              <a:rPr lang="de-DE" smtClean="0"/>
              <a:t>23.10.2024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C8B2793-FF78-4FB4-91E6-2037AE8C689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02F104-B8C5-4A47-848C-0B3EEB9922C0}" type="datetime1">
              <a:rPr lang="de-DE" smtClean="0"/>
              <a:t>23.10.2024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C8B2793-FF78-4FB4-91E6-2037AE8C689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A3E0E4E-9B8D-44D0-B988-15D3F57D776F}" type="datetime1">
              <a:rPr lang="de-DE" smtClean="0"/>
              <a:t>23.10.2024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C8B2793-FF78-4FB4-91E6-2037AE8C689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01E7B5E-73F6-4827-B2B5-1143010C6384}" type="datetime1">
              <a:rPr lang="de-DE" smtClean="0"/>
              <a:t>23.10.2024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C8B2793-FF78-4FB4-91E6-2037AE8C689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FBDEA6-7236-4146-8C3D-BAA245476008}" type="datetime1">
              <a:rPr lang="de-DE" smtClean="0"/>
              <a:t>23.10.2024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C8B2793-FF78-4FB4-91E6-2037AE8C689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96327302-6401-4D73-A5BC-724188FEB962}" type="datetime1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DC8B2793-FF78-4FB4-91E6-2037AE8C689B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352425" y="365125"/>
            <a:ext cx="11487150" cy="6778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52425" y="1457325"/>
            <a:ext cx="11487150" cy="4741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47243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Nunito Sans"/>
              </a:defRPr>
            </a:lvl1pPr>
          </a:lstStyle>
          <a:p>
            <a:pPr>
              <a:defRPr/>
            </a:pPr>
            <a:fld id="{223ED55E-5DD3-4076-B47E-4E6AFF477B47}" type="datetime1">
              <a:rPr lang="de-DE" smtClean="0"/>
              <a:t>23.10.2024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932498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>
                    <a:tint val="75000"/>
                  </a:schemeClr>
                </a:solidFill>
                <a:latin typeface="Nunito Sans"/>
              </a:defRPr>
            </a:lvl1pPr>
          </a:lstStyle>
          <a:p>
            <a:pPr>
              <a:defRPr/>
            </a:pPr>
            <a:fld id="{51CB551B-92D7-40ED-91C9-031F40A280BE}" type="slidenum">
              <a:rPr lang="de-DE"/>
              <a:t>‹Nr.›</a:t>
            </a:fld>
            <a:endParaRPr lang="de-DE"/>
          </a:p>
        </p:txBody>
      </p:sp>
      <p:pic>
        <p:nvPicPr>
          <p:cNvPr id="9" name="Graphic 8"/>
          <p:cNvPicPr>
            <a:picLocks noChangeAspect="1"/>
          </p:cNvPicPr>
          <p:nvPr userDrawn="1"/>
        </p:nvPicPr>
        <p:blipFill>
          <a:blip r:embed="rId14"/>
          <a:stretch/>
        </p:blipFill>
        <p:spPr bwMode="auto">
          <a:xfrm>
            <a:off x="105458" y="6307137"/>
            <a:ext cx="493934" cy="46355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 bwMode="auto">
          <a:xfrm>
            <a:off x="527952" y="6356350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b="1" i="0" spc="200">
                <a:solidFill>
                  <a:schemeClr val="tx1"/>
                </a:solidFill>
                <a:latin typeface="Nunito Sans"/>
              </a:rPr>
              <a:t>SHUFFLE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>
        <a:lnSpc>
          <a:spcPct val="90000"/>
        </a:lnSpc>
        <a:spcBef>
          <a:spcPts val="0"/>
        </a:spcBef>
        <a:buNone/>
        <a:defRPr sz="3600">
          <a:solidFill>
            <a:schemeClr val="tx1"/>
          </a:solidFill>
          <a:latin typeface="Nunito Sans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Nunito Sans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Nunito Sans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Nunito Sans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Nunito Sans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Nunito Sans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lias-extern.ph-freiburg.de/ilias.php?baseClass=ilrepositorygui&amp;ref_id=18205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melvin.shuffle-projekt.de/de-DE/auth" TargetMode="External"/><Relationship Id="rId4" Type="http://schemas.openxmlformats.org/officeDocument/2006/relationships/hyperlink" Target="http://www.barrierefreies-blinddate.de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uffle-projekt.de/" TargetMode="External"/><Relationship Id="rId2" Type="http://schemas.openxmlformats.org/officeDocument/2006/relationships/hyperlink" Target="http://www.ph-freiburg.de/hochschule/themen-im-fokus/inklusion-und-vielfalt/shuffle-projekt.html" TargetMode="Externa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de-DE" dirty="0">
                <a:latin typeface="+mj-lt"/>
              </a:rPr>
              <a:t>Digitale Barrierefreiheit an Hochschulen</a:t>
            </a:r>
            <a:endParaRPr dirty="0">
              <a:latin typeface="+mj-lt"/>
            </a:endParaRP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 bwMode="auto">
          <a:xfrm>
            <a:off x="838198" y="5107105"/>
            <a:ext cx="10515600" cy="84613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80000" lnSpcReduction="20000"/>
          </a:bodyPr>
          <a:lstStyle/>
          <a:p>
            <a:pPr>
              <a:defRPr/>
            </a:pPr>
            <a:r>
              <a:rPr lang="de-DE" dirty="0">
                <a:latin typeface="+mj-lt"/>
              </a:rPr>
              <a:t>Das Projekt SHUFFLE stellt sich vor</a:t>
            </a:r>
          </a:p>
          <a:p>
            <a:pPr>
              <a:defRPr/>
            </a:pPr>
            <a:r>
              <a:rPr lang="de-DE" dirty="0">
                <a:latin typeface="+mj-lt"/>
              </a:rPr>
              <a:t>am 10.10.24 </a:t>
            </a:r>
            <a:endParaRPr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 idx="4294967295"/>
          </p:nvPr>
        </p:nvSpPr>
        <p:spPr bwMode="auto">
          <a:xfrm>
            <a:off x="649288" y="336550"/>
            <a:ext cx="11542712" cy="109061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de-DE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Wichtige Ergebnisse/Erkenntnisse</a:t>
            </a:r>
            <a:br>
              <a:rPr lang="de-DE" dirty="0"/>
            </a:br>
            <a:endParaRPr lang="en-US" dirty="0"/>
          </a:p>
        </p:txBody>
      </p:sp>
      <p:sp>
        <p:nvSpPr>
          <p:cNvPr id="2" name="Rechteck 1"/>
          <p:cNvSpPr/>
          <p:nvPr/>
        </p:nvSpPr>
        <p:spPr bwMode="auto">
          <a:xfrm>
            <a:off x="449343" y="2025299"/>
            <a:ext cx="113102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Fehlende Untertitelung  oder Lernmaterialien, die nicht verfügbar sind </a:t>
            </a:r>
          </a:p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endParaRPr sz="24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endParaRPr sz="24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Unübersichtlichkeit und Reizüberflutung (auf Lernplattformen, bei Videokonferenzen)</a:t>
            </a:r>
          </a:p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endParaRPr sz="24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endParaRPr sz="24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Arbeitspensum im Studium große Herausforderung und als (übermäßiger) Leistungsdruck spürbar</a:t>
            </a:r>
            <a:endParaRPr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1" i="0" u="none" strike="noStrike" cap="none" spc="0" dirty="0">
              <a:ln>
                <a:noFill/>
              </a:ln>
              <a:solidFill>
                <a:srgbClr val="222222"/>
              </a:solidFill>
              <a:latin typeface="Calibri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18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/>
              <a:cs typeface="Arial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57FDBC-F5EC-3100-4081-17765A679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t>10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352425" y="2640240"/>
            <a:ext cx="11487150" cy="6778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Was benötigen Lehrende, um ihre Lehre barrierefreier gestalten zu können?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1CB551B-92D7-40ED-91C9-031F40A280BE}" type="slidenum">
              <a:rPr lang="de-DE"/>
              <a:t>11</a:t>
            </a:fld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838200" y="658812"/>
            <a:ext cx="10515600" cy="1325563"/>
          </a:xfrm>
        </p:spPr>
        <p:txBody>
          <a:bodyPr/>
          <a:lstStyle/>
          <a:p>
            <a:pPr algn="ctr">
              <a:defRPr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Die Bedarfe der Lehrenden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 bwMode="auto">
          <a:xfrm>
            <a:off x="1143000" y="1847850"/>
            <a:ext cx="10515600" cy="4351338"/>
          </a:xfrm>
        </p:spPr>
        <p:txBody>
          <a:bodyPr/>
          <a:lstStyle/>
          <a:p>
            <a:pPr marL="0" marR="0" lvl="1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i="0" u="none" strike="noStrike" cap="none" spc="0" dirty="0">
              <a:ln>
                <a:noFill/>
              </a:ln>
              <a:latin typeface="Calibri"/>
              <a:ea typeface="Arial"/>
              <a:cs typeface="Arial"/>
            </a:endParaRPr>
          </a:p>
          <a:p>
            <a:pPr marL="0" marR="0" lvl="1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dirty="0">
                <a:latin typeface="Calibri"/>
              </a:rPr>
              <a:t>Quantitative und qualitative Befragung</a:t>
            </a:r>
          </a:p>
          <a:p>
            <a:pPr marL="0" marR="0" lvl="1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1" i="0" u="none" strike="noStrike" cap="none" spc="0" dirty="0">
              <a:ln>
                <a:noFill/>
              </a:ln>
              <a:latin typeface="Calibri"/>
              <a:ea typeface="Arial"/>
              <a:cs typeface="Arial"/>
            </a:endParaRP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defRPr/>
            </a:pPr>
            <a:r>
              <a:rPr lang="de-DE" sz="2400" b="1" i="0" u="none" strike="noStrike" cap="none" spc="0" dirty="0">
                <a:ln>
                  <a:noFill/>
                </a:ln>
                <a:latin typeface="Calibri"/>
                <a:ea typeface="Arial"/>
                <a:cs typeface="Arial"/>
              </a:rPr>
              <a:t>Interviews </a:t>
            </a:r>
            <a:r>
              <a:rPr lang="de-DE" sz="2400" b="0" i="0" u="none" strike="noStrike" cap="none" spc="0" dirty="0">
                <a:ln>
                  <a:noFill/>
                </a:ln>
                <a:latin typeface="Calibri"/>
                <a:ea typeface="Arial"/>
                <a:cs typeface="Arial"/>
              </a:rPr>
              <a:t>mit 6 Dozierenden und 4 Leitenden von Hochschulen</a:t>
            </a:r>
            <a:endParaRPr dirty="0"/>
          </a:p>
          <a:p>
            <a:pPr marL="285750" marR="0" lvl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defRPr/>
            </a:pPr>
            <a:endParaRPr lang="de-DE" sz="2400" b="1" i="0" u="none" strike="noStrike" cap="none" spc="0" dirty="0">
              <a:ln>
                <a:noFill/>
              </a:ln>
              <a:latin typeface="Calibri"/>
              <a:ea typeface="Arial"/>
              <a:cs typeface="Arial"/>
            </a:endParaRP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defRPr/>
            </a:pPr>
            <a:r>
              <a:rPr lang="de-DE" sz="2400" b="1" i="0" u="none" strike="noStrike" cap="none" spc="0" dirty="0">
                <a:ln>
                  <a:noFill/>
                </a:ln>
                <a:latin typeface="Calibri"/>
                <a:ea typeface="Arial"/>
                <a:cs typeface="Arial"/>
              </a:rPr>
              <a:t>Fragebogen</a:t>
            </a:r>
            <a:r>
              <a:rPr lang="de-DE" sz="2400" b="0" i="0" u="none" strike="noStrike" cap="none" spc="0" dirty="0">
                <a:ln>
                  <a:noFill/>
                </a:ln>
                <a:latin typeface="Calibri"/>
                <a:ea typeface="Arial"/>
                <a:cs typeface="Arial"/>
              </a:rPr>
              <a:t> an den vier Standorten mit </a:t>
            </a:r>
            <a:r>
              <a:rPr lang="de-DE" sz="2400" b="1" i="0" u="none" strike="noStrike" cap="none" spc="0" dirty="0">
                <a:ln>
                  <a:noFill/>
                </a:ln>
                <a:latin typeface="Calibri"/>
                <a:ea typeface="Arial"/>
                <a:cs typeface="Arial"/>
              </a:rPr>
              <a:t>n=179 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4FE040B-0103-9A65-7A1A-29A5345E7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B2793-FF78-4FB4-91E6-2037AE8C689B}" type="slidenum">
              <a:rPr lang="de-DE" smtClean="0"/>
              <a:t>12</a:t>
            </a:fld>
            <a:endParaRPr 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Ergebnisse der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Lehrendenbefragung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(1)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92FD2D3-5F93-F347-6D92-D7975398E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B2793-FF78-4FB4-91E6-2037AE8C689B}" type="slidenum">
              <a:rPr lang="de-DE" smtClean="0"/>
              <a:t>13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 bwMode="auto">
          <a:xfrm>
            <a:off x="990600" y="1608592"/>
            <a:ext cx="10515600" cy="4351337"/>
          </a:xfrm>
        </p:spPr>
        <p:txBody>
          <a:bodyPr/>
          <a:lstStyle/>
          <a:p>
            <a:pPr marL="342900" marR="0" lvl="0" indent="-342900" algn="l" defTabSz="91440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3200" b="1" i="0" u="none" strike="noStrike" cap="none" spc="0" dirty="0">
                <a:ln>
                  <a:noFill/>
                </a:ln>
                <a:latin typeface="Calibri"/>
                <a:ea typeface="Arial"/>
                <a:cs typeface="Arial"/>
              </a:rPr>
              <a:t>40%</a:t>
            </a:r>
            <a:r>
              <a:rPr lang="de-DE" sz="2000" b="0" i="0" u="none" strike="noStrike" cap="none" spc="0" dirty="0">
                <a:ln>
                  <a:noFill/>
                </a:ln>
                <a:latin typeface="Calibri"/>
                <a:ea typeface="Arial"/>
                <a:cs typeface="Arial"/>
              </a:rPr>
              <a:t> haben sich noch keine Gedanken zu barrierefreier bzw. -armer Gestaltung von Lehrveranstaltungen oder Lehrmaterialien gemacht</a:t>
            </a:r>
          </a:p>
          <a:p>
            <a:pPr marL="0" marR="0" lvl="0" indent="0" algn="l" defTabSz="914400">
              <a:lnSpc>
                <a:spcPct val="100000"/>
              </a:lnSpc>
              <a:spcBef>
                <a:spcPts val="199"/>
              </a:spcBef>
              <a:spcAft>
                <a:spcPts val="0"/>
              </a:spcAft>
              <a:buClrTx/>
              <a:buSzTx/>
              <a:buFont typeface="Arial"/>
              <a:buNone/>
              <a:defRPr/>
            </a:pPr>
            <a:endParaRPr dirty="0"/>
          </a:p>
          <a:p>
            <a:pPr marL="0" marR="0" lvl="0" indent="0" algn="l" defTabSz="91440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1100" b="0" i="0" u="none" strike="noStrike" cap="none" spc="0" dirty="0">
              <a:ln>
                <a:noFill/>
              </a:ln>
              <a:latin typeface="Calibri"/>
              <a:ea typeface="Arial"/>
              <a:cs typeface="Arial"/>
            </a:endParaRPr>
          </a:p>
          <a:p>
            <a:pPr marL="342900" marR="0" lvl="0" indent="-342900" algn="l" defTabSz="91440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3200" b="1" i="0" u="none" strike="noStrike" cap="none" spc="0" dirty="0">
                <a:ln>
                  <a:noFill/>
                </a:ln>
                <a:latin typeface="Calibri"/>
                <a:ea typeface="Arial"/>
                <a:cs typeface="Arial"/>
              </a:rPr>
              <a:t>10% </a:t>
            </a:r>
            <a:r>
              <a:rPr lang="de-DE" sz="2000" b="0" i="0" u="none" strike="noStrike" cap="none" spc="0" dirty="0">
                <a:ln>
                  <a:noFill/>
                </a:ln>
                <a:latin typeface="Calibri"/>
                <a:ea typeface="Arial"/>
                <a:cs typeface="Arial"/>
              </a:rPr>
              <a:t>geben an, keinerlei Kenntnisse, 26% kaum Kenntnisse zu digitaler Barrierefreiheit zu haben</a:t>
            </a:r>
          </a:p>
          <a:p>
            <a:pPr marL="0" marR="0" lvl="0" indent="0" algn="l" defTabSz="914400">
              <a:lnSpc>
                <a:spcPct val="100000"/>
              </a:lnSpc>
              <a:spcBef>
                <a:spcPts val="199"/>
              </a:spcBef>
              <a:spcAft>
                <a:spcPts val="0"/>
              </a:spcAft>
              <a:buClrTx/>
              <a:buSzTx/>
              <a:buFont typeface="Arial"/>
              <a:buNone/>
              <a:defRPr/>
            </a:pPr>
            <a:endParaRPr dirty="0"/>
          </a:p>
          <a:p>
            <a:pPr marL="0" marR="0" lvl="0" indent="0" algn="l" defTabSz="91440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1100" b="0" i="0" u="none" strike="noStrike" cap="none" spc="0" dirty="0">
              <a:ln>
                <a:noFill/>
              </a:ln>
              <a:latin typeface="Calibri"/>
              <a:ea typeface="Arial"/>
              <a:cs typeface="Arial"/>
            </a:endParaRPr>
          </a:p>
          <a:p>
            <a:pPr marL="342900" marR="0" lvl="0" indent="-342900" algn="l" defTabSz="91440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3200" b="1" i="0" u="none" strike="noStrike" cap="none" spc="0" dirty="0">
                <a:ln>
                  <a:noFill/>
                </a:ln>
                <a:latin typeface="Calibri"/>
                <a:ea typeface="Arial"/>
                <a:cs typeface="Arial"/>
              </a:rPr>
              <a:t>38%</a:t>
            </a:r>
            <a:r>
              <a:rPr lang="de-DE" sz="2000" b="0" i="0" u="none" strike="noStrike" cap="none" spc="0" dirty="0">
                <a:ln>
                  <a:noFill/>
                </a:ln>
                <a:latin typeface="Calibri"/>
                <a:ea typeface="Arial"/>
                <a:cs typeface="Arial"/>
              </a:rPr>
              <a:t> geben an, Schwierigkeiten bei der Umsetzung von digitaler Barrierefreiheit zu haben</a:t>
            </a:r>
            <a:endParaRPr dirty="0"/>
          </a:p>
          <a:p>
            <a:pPr marL="0" marR="0" lvl="0" indent="0" algn="l" defTabSz="91440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/>
              <a:buNone/>
              <a:defRPr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838200" y="212250"/>
            <a:ext cx="10515600" cy="1325563"/>
          </a:xfrm>
        </p:spPr>
        <p:txBody>
          <a:bodyPr/>
          <a:lstStyle/>
          <a:p>
            <a:pPr algn="ctr">
              <a:defRPr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Ergebnisse der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Lehrendenbefragung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(2)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1620038" y="1696198"/>
            <a:ext cx="4169033" cy="17941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„... Damit ich mir beispielsweise die Arbeit gerne mache, meine Materialien an die Bedarfe von Menschen mit Sehbeeinträchtigungen anzupassen, müsste ich erstmal wissen, dass das auch jemandem etwas nutzt ..."</a:t>
            </a:r>
            <a:endParaRPr dirty="0"/>
          </a:p>
        </p:txBody>
      </p:sp>
      <p:sp>
        <p:nvSpPr>
          <p:cNvPr id="10" name="Textfeld 13"/>
          <p:cNvSpPr txBox="1"/>
          <p:nvPr/>
        </p:nvSpPr>
        <p:spPr bwMode="auto">
          <a:xfrm>
            <a:off x="7396390" y="1735354"/>
            <a:ext cx="3620711" cy="147732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de-DE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/>
              <a:t>"Ich würde gern allen eine Teilnahme ermöglichen und habe das Gefühl zu wenig darüber zu wissen, was ich machen muss damit es barrierefrei ist."</a:t>
            </a:r>
            <a:endParaRPr dirty="0"/>
          </a:p>
        </p:txBody>
      </p:sp>
      <p:sp>
        <p:nvSpPr>
          <p:cNvPr id="9" name="Rechteck 8"/>
          <p:cNvSpPr/>
          <p:nvPr/>
        </p:nvSpPr>
        <p:spPr bwMode="auto">
          <a:xfrm>
            <a:off x="5125701" y="4177470"/>
            <a:ext cx="2472183" cy="15683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"Ich habe gar keine Studierenden mit individuellen Bedarfen in meinen Kursen sitzen."</a:t>
            </a:r>
            <a:endParaRPr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F2F0AE2-EE09-98A3-057A-70401A449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B2793-FF78-4FB4-91E6-2037AE8C689B}" type="slidenum">
              <a:rPr lang="de-DE" smtClean="0"/>
              <a:t>14</a:t>
            </a:fld>
            <a:endParaRPr 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1328057" y="343978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Ergebnisse der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Lehrendenbefragung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(3)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feld 7"/>
          <p:cNvSpPr txBox="1"/>
          <p:nvPr/>
        </p:nvSpPr>
        <p:spPr bwMode="auto">
          <a:xfrm>
            <a:off x="703075" y="2165506"/>
            <a:ext cx="408971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2400" b="0" i="0" u="none" strike="noStrike" cap="none" spc="0" dirty="0">
                <a:ln>
                  <a:noFill/>
                </a:ln>
                <a:latin typeface="Calibri"/>
                <a:ea typeface="Arial"/>
                <a:cs typeface="Arial"/>
              </a:rPr>
              <a:t>Gehen Sie davon aus, Sie wären künftig angehalten, Ihre Lehrveranstaltungen und Prüfungen digital und barrierefrei anzubieten. Welche Bedenken oder Zweifel hätten Sie diesbezüglich?</a:t>
            </a:r>
            <a:endParaRPr dirty="0"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0" i="0" u="none" strike="noStrike" cap="none" spc="0" dirty="0">
              <a:ln>
                <a:noFill/>
              </a:ln>
              <a:latin typeface="Calibri"/>
              <a:ea typeface="Arial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1600" dirty="0">
                <a:latin typeface="Calibri"/>
              </a:rPr>
              <a:t>n=179, Mehrfachantworten waren möglich</a:t>
            </a:r>
            <a:endParaRPr lang="de-DE" sz="1600" b="0" i="0" u="none" strike="noStrike" cap="none" spc="0" dirty="0">
              <a:ln>
                <a:noFill/>
              </a:ln>
              <a:latin typeface="Calibri"/>
              <a:ea typeface="Arial"/>
              <a:cs typeface="Arial"/>
            </a:endParaRPr>
          </a:p>
        </p:txBody>
      </p:sp>
      <p:graphicFrame>
        <p:nvGraphicFramePr>
          <p:cNvPr id="6" name="Diagramm 5" descr="Balkendiagramm SHUFFLE Datenerhebung Lehrende: Bedenken zur barrierefreien Umsetzung: 67% zeitlicher Aufwand, 54% technischer Aufwand, 33,5% didaktischer Aufwand"/>
          <p:cNvGraphicFramePr>
            <a:graphicFrameLocks/>
          </p:cNvGraphicFramePr>
          <p:nvPr/>
        </p:nvGraphicFramePr>
        <p:xfrm>
          <a:off x="5016874" y="2106010"/>
          <a:ext cx="6472051" cy="3745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C44099E-F728-B286-9CC4-258C09361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B2793-FF78-4FB4-91E6-2037AE8C689B}" type="slidenum">
              <a:rPr lang="de-DE" smtClean="0"/>
              <a:t>15</a:t>
            </a:fld>
            <a:endParaRPr 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1287462" y="323213"/>
            <a:ext cx="9617075" cy="189388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de-DE" sz="32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Wie können wir dazu beitragen, dass alle Studierenden an der Lehre teilhaben können?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 bwMode="auto">
          <a:xfrm>
            <a:off x="1451119" y="2131101"/>
            <a:ext cx="3892914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28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In der Lehre eingesetzte Soft- und Hardware auf Barrierefreiheit überprüfen…</a:t>
            </a:r>
            <a:endParaRPr dirty="0"/>
          </a:p>
        </p:txBody>
      </p:sp>
      <p:sp>
        <p:nvSpPr>
          <p:cNvPr id="5" name="Textfeld 4"/>
          <p:cNvSpPr txBox="1"/>
          <p:nvPr/>
        </p:nvSpPr>
        <p:spPr bwMode="auto">
          <a:xfrm>
            <a:off x="7011297" y="2323206"/>
            <a:ext cx="3892914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28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Handlungskompetenzen von Lehrkräften fördern…</a:t>
            </a:r>
            <a:endParaRPr dirty="0"/>
          </a:p>
        </p:txBody>
      </p:sp>
      <p:sp>
        <p:nvSpPr>
          <p:cNvPr id="7" name="Textfeld 6"/>
          <p:cNvSpPr txBox="1"/>
          <p:nvPr/>
        </p:nvSpPr>
        <p:spPr bwMode="auto">
          <a:xfrm>
            <a:off x="2194726" y="4488119"/>
            <a:ext cx="3096344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28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Generelles Wissen zu Barrierefreiheit vermitteln…</a:t>
            </a:r>
            <a:endParaRPr dirty="0"/>
          </a:p>
        </p:txBody>
      </p:sp>
      <p:sp>
        <p:nvSpPr>
          <p:cNvPr id="6" name="Textfeld 5"/>
          <p:cNvSpPr txBox="1"/>
          <p:nvPr/>
        </p:nvSpPr>
        <p:spPr bwMode="auto">
          <a:xfrm>
            <a:off x="7011297" y="4703562"/>
            <a:ext cx="3722017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28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Für Bedarfe sensibilisieren…</a:t>
            </a:r>
            <a:endParaRPr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DC1E638-3F78-4E0D-883A-B278700C48C0}" type="slidenum">
              <a:rPr lang="de-DE" sz="1400" b="0" i="0" u="none" strike="noStrike" cap="none" spc="0">
                <a:ln>
                  <a:noFill/>
                </a:ln>
                <a:solidFill>
                  <a:prstClr val="black">
                    <a:tint val="75000"/>
                  </a:prstClr>
                </a:solidFill>
                <a:latin typeface="Nunito Sans"/>
                <a:cs typeface="Arial"/>
              </a:rPr>
              <a:t>16</a:t>
            </a:fld>
            <a:endParaRPr lang="de-DE" sz="1400" b="0" i="0" u="none" strike="noStrike" cap="none" spc="0">
              <a:ln>
                <a:noFill/>
              </a:ln>
              <a:solidFill>
                <a:prstClr val="black">
                  <a:tint val="75000"/>
                </a:prstClr>
              </a:solidFill>
              <a:latin typeface="Nunito Sans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352425" y="478971"/>
            <a:ext cx="11487150" cy="677863"/>
          </a:xfrm>
        </p:spPr>
        <p:txBody>
          <a:bodyPr/>
          <a:lstStyle/>
          <a:p>
            <a:pPr algn="ctr">
              <a:defRPr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Ein kurzer Blick auf die SHUFFLE-Tools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A334BC6-F69F-0423-E59A-7DE305801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B2793-FF78-4FB4-91E6-2037AE8C689B}" type="slidenum">
              <a:rPr lang="de-DE" smtClean="0"/>
              <a:t>17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 bwMode="auto">
          <a:xfrm>
            <a:off x="838200" y="1524000"/>
            <a:ext cx="10515600" cy="4351338"/>
          </a:xfrm>
        </p:spPr>
        <p:txBody>
          <a:bodyPr/>
          <a:lstStyle/>
          <a:p>
            <a:pPr marL="0" indent="0">
              <a:buFont typeface="Arial"/>
              <a:buNone/>
              <a:defRPr/>
            </a:pPr>
            <a:endParaRPr lang="de-DE" dirty="0"/>
          </a:p>
          <a:p>
            <a:pPr>
              <a:defRPr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Zum ILIAS Lernraum: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Hier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BlindDate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Virtuelle Begegnungsplattform: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Hier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Melvin – Barrierefreie Videos aufnehmen, untertiteln, teilen: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Hier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88395834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714373" y="267154"/>
            <a:ext cx="10515600" cy="614589"/>
          </a:xfrm>
        </p:spPr>
        <p:txBody>
          <a:bodyPr/>
          <a:lstStyle/>
          <a:p>
            <a:pPr algn="ctr">
              <a:defRPr/>
            </a:pPr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ILIAS </a:t>
            </a:r>
            <a:r>
              <a:rPr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Lernraum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42820291" name="Grafik 642820290" descr="Flussdiagramm zur Struktur des ILIAS Lernraums von SHUFFLE. Ebene 1: &quot;Lernraum (digitale) Barrierefreiheit&quot;. Davon abgehend 4 Pfade. Pfad 1: Sensibilisierung mit Begriffsklärungen und Formen von Beeinträchtigungen. Pfad 2: Lehre und Prüfung. Pfad 3: Dokumente und Dateiformate und Pfad 4: Ressourcen. 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28598" y="1223509"/>
            <a:ext cx="11487149" cy="4791074"/>
          </a:xfrm>
          <a:prstGeom prst="rect">
            <a:avLst/>
          </a:prstGeom>
        </p:spPr>
      </p:pic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67713F84-C075-3D77-CA98-718319EC0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B2793-FF78-4FB4-91E6-2037AE8C689B}" type="slidenum">
              <a:rPr lang="de-DE" smtClean="0"/>
              <a:t>18</a:t>
            </a:fld>
            <a:endParaRPr 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 algn="ctr">
              <a:defRPr/>
            </a:pPr>
            <a:r>
              <a:rPr lang="de-DE" sz="4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Das ist uns wichtig / Zusammenfassung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 bwMode="auto">
          <a:xfrm>
            <a:off x="1058576" y="1916831"/>
            <a:ext cx="8782200" cy="317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32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 Die „Zielgruppe“ ist größer als man denkt</a:t>
            </a:r>
            <a:endParaRPr dirty="0"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endParaRPr lang="de-DE" sz="32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32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 Potential digitaler Tools nutzen</a:t>
            </a:r>
            <a:endParaRPr dirty="0"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endParaRPr lang="de-DE" sz="32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32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 Barrierefreiheit generell mitdenken </a:t>
            </a:r>
            <a:endParaRPr dirty="0"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32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	</a:t>
            </a: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 Reduziert Aufwand, zeigt Relevanz</a:t>
            </a:r>
            <a:endParaRPr dirty="0"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18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/>
              <a:cs typeface="Arial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1CB551B-92D7-40ED-91C9-031F40A280BE}" type="slidenum">
              <a:rPr lang="de-DE" sz="1400" b="0" i="0" u="none" strike="noStrike" cap="none" spc="0">
                <a:ln>
                  <a:noFill/>
                </a:ln>
                <a:solidFill>
                  <a:srgbClr val="222222">
                    <a:tint val="75000"/>
                  </a:srgbClr>
                </a:solidFill>
                <a:latin typeface="Nunito Sans"/>
                <a:cs typeface="Arial"/>
              </a:rPr>
              <a:t>19</a:t>
            </a:fld>
            <a:endParaRPr lang="de-DE" sz="1400" b="0" i="0" u="none" strike="noStrike" cap="none" spc="0">
              <a:ln>
                <a:noFill/>
              </a:ln>
              <a:solidFill>
                <a:srgbClr val="222222">
                  <a:tint val="75000"/>
                </a:srgbClr>
              </a:solidFill>
              <a:latin typeface="Nunito Sans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838200" y="597467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Überblick für heute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 bwMode="auto">
          <a:xfrm>
            <a:off x="925286" y="2185081"/>
            <a:ext cx="10515600" cy="3246437"/>
          </a:xfrm>
        </p:spPr>
        <p:txBody>
          <a:bodyPr/>
          <a:lstStyle/>
          <a:p>
            <a:pPr marL="285750" marR="0" lvl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2800" b="1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Projekt SHUFFLE: </a:t>
            </a:r>
            <a:r>
              <a:rPr lang="de-DE" sz="28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Kurze Vorstellung </a:t>
            </a:r>
            <a:endParaRPr dirty="0"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8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/>
              <a:cs typeface="Arial"/>
            </a:endParaRPr>
          </a:p>
          <a:p>
            <a:pPr marL="285750" marR="0" lvl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2800" b="1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Barrieren im Studienalltag</a:t>
            </a:r>
            <a:r>
              <a:rPr lang="de-DE" sz="28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: Eine Bedarfserhebung </a:t>
            </a:r>
            <a:endParaRPr dirty="0"/>
          </a:p>
          <a:p>
            <a:pPr marL="285750" marR="0" lvl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endParaRPr lang="de-DE" sz="28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/>
              <a:cs typeface="Arial"/>
            </a:endParaRPr>
          </a:p>
          <a:p>
            <a:pPr marL="285750" marR="0" lvl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2800" b="1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Digitale Barrieren &amp; SHUFFLE-tools</a:t>
            </a:r>
            <a:endParaRPr lang="de-DE" sz="28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8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/>
              <a:cs typeface="Arial"/>
            </a:endParaRPr>
          </a:p>
          <a:p>
            <a:pPr marL="285750" marR="0" lvl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2800" b="1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Diskussion &amp; Austausch </a:t>
            </a:r>
            <a:endParaRPr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17748A7-3C55-CAC5-4945-DF3EACF6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B2793-FF78-4FB4-91E6-2037AE8C689B}" type="slidenum">
              <a:rPr lang="de-DE" smtClean="0"/>
              <a:t>2</a:t>
            </a:fld>
            <a:endParaRPr 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Was können wir an der PH Freiburg tun?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718457" y="1756568"/>
            <a:ext cx="10515600" cy="4351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Lernen, wo bereits welche Ressourcen &amp; Kompetenzen vorhanden sind</a:t>
            </a:r>
          </a:p>
          <a:p>
            <a:pPr>
              <a:defRPr/>
            </a:pP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Studierende strukturell in Maßnahmen einbeziehen</a:t>
            </a:r>
          </a:p>
          <a:p>
            <a:pPr>
              <a:defRPr/>
            </a:pP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Vernetzen &amp; Informationen zugänglich machen</a:t>
            </a:r>
          </a:p>
          <a:p>
            <a:pPr>
              <a:defRPr/>
            </a:pP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/>
              <a:buNone/>
              <a:defRPr/>
            </a:pP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/>
              <a:buNone/>
              <a:defRPr/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de-DE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Was fällt Ihnen noch ein?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1813331-EEC3-C81D-14C7-D254F2EBD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B2793-FF78-4FB4-91E6-2037AE8C689B}" type="slidenum">
              <a:rPr lang="de-DE" smtClean="0"/>
              <a:t>20</a:t>
            </a:fld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A37BA9C-446C-CA6A-1AFF-5430DE016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39942" y="3429000"/>
            <a:ext cx="1491344" cy="149134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352425" y="2585811"/>
            <a:ext cx="11487150" cy="67786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de-DE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Fragen, Diskussion &amp; Austausch</a:t>
            </a:r>
            <a:endParaRPr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736CB7F-C955-575C-98A1-8B19A9470D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11485" y="3263674"/>
            <a:ext cx="2569029" cy="2569029"/>
          </a:xfrm>
          <a:prstGeom prst="rect">
            <a:avLst/>
          </a:prstGeom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1CB551B-92D7-40ED-91C9-031F40A280BE}" type="slidenum">
              <a:rPr lang="de-DE"/>
              <a:t>21</a:t>
            </a:fld>
            <a:endParaRPr 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D3CDAE5-C356-7C3F-2CD9-935D1A9C9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227" y="1094467"/>
            <a:ext cx="6603546" cy="2236562"/>
          </a:xfrm>
        </p:spPr>
        <p:txBody>
          <a:bodyPr>
            <a:normAutofit/>
          </a:bodyPr>
          <a:lstStyle/>
          <a:p>
            <a:pPr algn="ctr"/>
            <a:r>
              <a:rPr lang="de-DE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Vielen Dank für die Aufmerksamkeit und das Mitdenken!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8A95061-B67B-F650-B9BD-BB89EA7E6F3B}"/>
              </a:ext>
            </a:extLst>
          </p:cNvPr>
          <p:cNvSpPr txBox="1"/>
          <p:nvPr/>
        </p:nvSpPr>
        <p:spPr>
          <a:xfrm>
            <a:off x="2707141" y="3957873"/>
            <a:ext cx="730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linkClick r:id="rId2"/>
              </a:rPr>
              <a:t>Hier </a:t>
            </a:r>
            <a:r>
              <a:rPr lang="de-DE" dirty="0"/>
              <a:t>finden Sie SHUFFLE an der PH Freiburg (öffnet neues Fenster)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EA484B0-5215-1081-79E2-92A99D6B2E6D}"/>
              </a:ext>
            </a:extLst>
          </p:cNvPr>
          <p:cNvSpPr txBox="1"/>
          <p:nvPr/>
        </p:nvSpPr>
        <p:spPr>
          <a:xfrm>
            <a:off x="2707141" y="5093607"/>
            <a:ext cx="730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linkClick r:id="rId3"/>
              </a:rPr>
              <a:t>Hier</a:t>
            </a:r>
            <a:r>
              <a:rPr lang="de-DE" dirty="0"/>
              <a:t> finden Sie die SHUFFLE-Homepage (öffnet neues Fenster)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3D5F6865-4CEE-990C-D7C8-F5D45532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1343" y="3685339"/>
            <a:ext cx="914400" cy="9144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E31BF44-0B1C-9E13-46D0-7E7BB6DDB1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1343" y="4821073"/>
            <a:ext cx="914400" cy="914400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1AF6DC2-7200-B25D-45AC-EE892B547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B551B-92D7-40ED-91C9-031F40A280BE}" type="slidenum">
              <a:rPr lang="de-DE" smtClean="0"/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133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696686" y="495754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Das Projekt SHUFFLE</a:t>
            </a:r>
            <a:br>
              <a:rPr lang="de-DE" dirty="0"/>
            </a:br>
            <a:r>
              <a:rPr lang="de-DE" sz="2400" b="0" i="0" u="none" strike="noStrike" cap="none" spc="0" dirty="0">
                <a:ln>
                  <a:noFill/>
                </a:ln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Hochschul-Initiative digitale Barrierefreiheit für Alle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 bwMode="auto">
          <a:xfrm>
            <a:off x="990600" y="2097542"/>
            <a:ext cx="10515600" cy="3160712"/>
          </a:xfrm>
        </p:spPr>
        <p:txBody>
          <a:bodyPr>
            <a:normAutofit lnSpcReduction="10000"/>
          </a:bodyPr>
          <a:lstStyle/>
          <a:p>
            <a:pPr marL="285750" marR="0" lvl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Projektlaufzeit: </a:t>
            </a:r>
            <a:r>
              <a:rPr lang="de-DE" sz="2400" b="1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08.2021 bis 12.2025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endParaRPr lang="de-DE" sz="24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2400" b="1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Projektpartner: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- Hochschule der Medien in Stuttgart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- Universität Bielefeld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- Pädagogische Hochschule Freiburg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- Pädagogische Hochschule Heidelberg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Gefördert durch: </a:t>
            </a:r>
            <a:r>
              <a:rPr lang="de-DE" sz="2400" b="1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Stiftung Innovation in der Hochschullehre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B330766-A8DD-FD32-DDE4-14692784B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B2793-FF78-4FB4-91E6-2037AE8C689B}" type="slidenum">
              <a:rPr lang="de-DE" smtClean="0"/>
              <a:t>3</a:t>
            </a:fld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718457" y="372268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de-DE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Die Zielsetzung von SHUFFLE</a:t>
            </a:r>
            <a:endParaRPr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 bwMode="auto">
          <a:xfrm>
            <a:off x="1164771" y="2134053"/>
            <a:ext cx="10515600" cy="3384550"/>
          </a:xfrm>
        </p:spPr>
        <p:txBody>
          <a:bodyPr>
            <a:normAutofit/>
          </a:bodyPr>
          <a:lstStyle/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§"/>
              <a:defRPr/>
            </a:pP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Das SHUFFLE-Projekt möchte eine </a:t>
            </a:r>
            <a:r>
              <a:rPr lang="de-DE" sz="2400" b="1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chancengerechte Teilhabe </a:t>
            </a:r>
            <a:b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 digitaler Lehre für Studierende mit individuellen Bedarfen erreichen</a:t>
            </a:r>
          </a:p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§"/>
              <a:defRPr/>
            </a:pPr>
            <a:endParaRPr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§"/>
              <a:defRPr/>
            </a:pPr>
            <a:endParaRPr lang="de-DE" sz="24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Was braucht es dafür? </a:t>
            </a:r>
            <a:endParaRPr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§"/>
              <a:defRPr/>
            </a:pP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SHUFFLE möchte ein </a:t>
            </a:r>
            <a:r>
              <a:rPr lang="de-DE" sz="2400" b="1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Bewusstsein, Grundkenntnisse und praktische Umsetzungskompetenz</a:t>
            </a: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für digitale Barrierefreiheit bei Lehrenden und Studierenden fördern</a:t>
            </a:r>
            <a:endParaRPr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endParaRPr lang="de-DE" sz="2400" b="1" i="0" u="none" strike="noStrike" cap="none" spc="0" dirty="0">
              <a:ln>
                <a:noFill/>
              </a:ln>
              <a:solidFill>
                <a:srgbClr val="222222"/>
              </a:solidFill>
              <a:cs typeface="Arial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A7FC8D-DE1D-2A42-6BC6-3C273E2BF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B2793-FF78-4FB4-91E6-2037AE8C689B}" type="slidenum">
              <a:rPr lang="de-DE" smtClean="0"/>
              <a:t>4</a:t>
            </a:fld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718458" y="397782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de-DE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Bedarfserhebung bei Studierenden</a:t>
            </a:r>
            <a:endParaRPr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 bwMode="auto">
          <a:xfrm>
            <a:off x="914400" y="1842974"/>
            <a:ext cx="10515600" cy="38687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  <a:defRPr/>
            </a:pPr>
            <a:r>
              <a:rPr lang="de-DE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(Wo und wie) ist digitales Studieren chancengerecht, 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  <a:defRPr/>
            </a:pPr>
            <a:r>
              <a:rPr lang="de-DE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(wo und wie) ermöglicht es Teilhabe für alle ?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de-DE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Fragebogen</a:t>
            </a:r>
            <a:r>
              <a:rPr lang="de-DE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 vier Standorten mit </a:t>
            </a:r>
            <a:r>
              <a:rPr lang="de-DE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n= 695 </a:t>
            </a:r>
            <a:endParaRPr lang="de-DE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  <a:defRPr/>
            </a:pPr>
            <a:endParaRPr lang="de-DE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de-DE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Verteilung des Fragebogens auf die Standorte: BL: 40%, S: 25%, HD: 18%, FR: 16% 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de-DE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Qualitative </a:t>
            </a:r>
            <a:r>
              <a:rPr lang="de-DE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Interviews</a:t>
            </a:r>
            <a:r>
              <a:rPr lang="de-DE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n= 10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150844D-8810-6760-0CE7-884ADA52E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B2793-FF78-4FB4-91E6-2037AE8C689B}" type="slidenum">
              <a:rPr lang="de-DE" smtClean="0"/>
              <a:t>5</a:t>
            </a:fld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838200" y="434975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de-DE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Die Bedarfe der Studierenden</a:t>
            </a:r>
            <a:endParaRPr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 bwMode="auto">
          <a:xfrm>
            <a:off x="838200" y="2254251"/>
            <a:ext cx="10515600" cy="2843212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de-DE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Was glauben Sie…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  <a:defRPr/>
            </a:pPr>
            <a:endParaRPr lang="de-DE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  <a:defRPr/>
            </a:pPr>
            <a:r>
              <a:rPr lang="de-DE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Wie viele Studierende haben denn (nach eigenen Angaben) </a:t>
            </a:r>
            <a:r>
              <a:rPr lang="de-DE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individuelle Umstände, </a:t>
            </a:r>
            <a:r>
              <a:rPr lang="de-DE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die sich </a:t>
            </a:r>
            <a:r>
              <a:rPr lang="de-DE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erschwerend auf ihr (digitales) Studium</a:t>
            </a:r>
            <a:r>
              <a:rPr lang="de-DE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auswirken? 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66E4640-9905-D00F-A64B-DC01980E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B2793-FF78-4FB4-91E6-2037AE8C689B}" type="slidenum">
              <a:rPr lang="de-DE" smtClean="0"/>
              <a:t>6</a:t>
            </a:fld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 algn="ctr">
              <a:defRPr/>
            </a:pPr>
            <a:r>
              <a:rPr lang="de-DE" sz="4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Fragebogen Studierende – Erste Ergebnisse</a:t>
            </a:r>
            <a:endParaRPr lang="de-DE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 bwMode="auto">
          <a:xfrm>
            <a:off x="1005841" y="1987104"/>
            <a:ext cx="4743449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28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Die befragten Studierenden erleben sich in einem deutlichen Umfang in ihrem Studium beeinträchtigt: </a:t>
            </a:r>
            <a:r>
              <a:rPr lang="de-DE" sz="2800" b="1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75 % der Befragten</a:t>
            </a:r>
            <a:r>
              <a:rPr lang="de-DE" sz="36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 </a:t>
            </a:r>
            <a:r>
              <a:rPr lang="de-DE" sz="28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geben individuelle Umstände an, die sich erschwerend auf ihr Studium auswirken. </a:t>
            </a:r>
            <a:endParaRPr sz="20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0" i="0" u="none" strike="noStrike" cap="none" spc="0" dirty="0">
              <a:ln>
                <a:noFill/>
              </a:ln>
              <a:solidFill>
                <a:srgbClr val="222222"/>
              </a:solidFill>
              <a:latin typeface="Nunito Sans"/>
              <a:cs typeface="Arial"/>
            </a:endParaRPr>
          </a:p>
        </p:txBody>
      </p:sp>
      <p:graphicFrame>
        <p:nvGraphicFramePr>
          <p:cNvPr id="370328418" name="Diagramm 370328417" descr="Kuchendiagramm: Roter Anteil mit 75% zeigt Studierende mit individuellen Bedarfen, gelber Anteil mit 25% zeigt Studierende ohne individuelle Bedarf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957307"/>
              </p:ext>
            </p:extLst>
          </p:nvPr>
        </p:nvGraphicFramePr>
        <p:xfrm>
          <a:off x="6606165" y="1428750"/>
          <a:ext cx="4900032" cy="4766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1CB551B-92D7-40ED-91C9-031F40A280BE}" type="slidenum">
              <a:rPr lang="de-DE" sz="1400" b="0" i="0" u="none" strike="noStrike" cap="none" spc="0">
                <a:ln>
                  <a:noFill/>
                </a:ln>
                <a:solidFill>
                  <a:srgbClr val="222222">
                    <a:tint val="75000"/>
                  </a:srgbClr>
                </a:solidFill>
                <a:latin typeface="Nunito Sans"/>
                <a:cs typeface="Arial"/>
              </a:rPr>
              <a:t>7</a:t>
            </a:fld>
            <a:endParaRPr lang="de-DE" sz="1400" b="0" i="0" u="none" strike="noStrike" cap="none" spc="0">
              <a:ln>
                <a:noFill/>
              </a:ln>
              <a:solidFill>
                <a:srgbClr val="222222">
                  <a:tint val="75000"/>
                </a:srgbClr>
              </a:solidFill>
              <a:latin typeface="Nunito Sans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352425" y="365125"/>
            <a:ext cx="11487150" cy="892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DE" b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Frage 1: Welche der unten aufgeführten individuellen Umstände wirken sich</a:t>
            </a:r>
            <a:r>
              <a:rPr lang="de-DE" b="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erschwerend</a:t>
            </a:r>
            <a:r>
              <a:rPr lang="de-DE" b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auf Ihr Studium aus?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 bwMode="auto">
          <a:xfrm>
            <a:off x="515711" y="2525147"/>
            <a:ext cx="5471432" cy="26776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Schwierigkeiten mit Studium  = 41%</a:t>
            </a:r>
            <a:b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</a:b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Psychische Erkrankung = 28 %</a:t>
            </a:r>
            <a:b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</a:b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Vereinbarkeit Job &amp; Studium = 27 %</a:t>
            </a:r>
            <a:b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</a:b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Keine = 24 %</a:t>
            </a:r>
            <a:b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</a:b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Familiäre Verpflichtungen = 23 %</a:t>
            </a:r>
            <a:b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</a:b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Chronisch-Körperliche Erkrankung = 9 %</a:t>
            </a:r>
            <a:endParaRPr dirty="0"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Hörbehinderung: 1,73%</a:t>
            </a:r>
            <a:endParaRPr lang="de-DE" sz="18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/>
              <a:cs typeface="Arial"/>
            </a:endParaRPr>
          </a:p>
        </p:txBody>
      </p:sp>
      <p:pic>
        <p:nvPicPr>
          <p:cNvPr id="4" name="Grafik 3" descr="Balkendiagramm mit dem Titel &quot;Zusammenfassung für Barrieren&quot;. x-Achse zeigt die Anzahl, y-Achse benennt die unterschiedlichen Barrieren (Studium, psychische Erkrankung, Job, Keine, familiäre Verpflichtungen, chronisch-körperliche Erkrankung, Sonstiges, Neurodiversität, Pflegeverantwortung, Krankheit, Deutsche Sprache, Teilleistungsstörung)."/>
          <p:cNvPicPr>
            <a:picLocks noChangeAspect="1"/>
          </p:cNvPicPr>
          <p:nvPr/>
        </p:nvPicPr>
        <p:blipFill>
          <a:blip r:embed="rId3"/>
          <a:srcRect t="4017" r="22711"/>
          <a:stretch/>
        </p:blipFill>
        <p:spPr bwMode="auto">
          <a:xfrm>
            <a:off x="5535929" y="1428324"/>
            <a:ext cx="6222161" cy="5293150"/>
          </a:xfrm>
          <a:prstGeom prst="rect">
            <a:avLst/>
          </a:prstGeom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1CB551B-92D7-40ED-91C9-031F40A280BE}" type="slidenum">
              <a:rPr lang="de-DE" sz="1400" b="0" i="0" u="none" strike="noStrike" cap="none" spc="0">
                <a:ln>
                  <a:noFill/>
                </a:ln>
                <a:solidFill>
                  <a:srgbClr val="222222">
                    <a:tint val="75000"/>
                  </a:srgbClr>
                </a:solidFill>
                <a:latin typeface="Nunito Sans"/>
                <a:cs typeface="Arial"/>
              </a:rPr>
              <a:t>8</a:t>
            </a:fld>
            <a:endParaRPr lang="de-DE" sz="1400" b="0" i="0" u="none" strike="noStrike" cap="none" spc="0">
              <a:ln>
                <a:noFill/>
              </a:ln>
              <a:solidFill>
                <a:srgbClr val="222222">
                  <a:tint val="75000"/>
                </a:srgbClr>
              </a:solidFill>
              <a:latin typeface="Nunito Sans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 algn="ctr">
              <a:defRPr/>
            </a:pPr>
            <a:r>
              <a:rPr lang="de-DE" sz="4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Exkurs: Die 22. Sozialerhebung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1CB551B-92D7-40ED-91C9-031F40A280BE}" type="slidenum">
              <a:rPr lang="de-DE" sz="1400" b="0" i="0" u="none" strike="noStrike" cap="none" spc="0">
                <a:ln>
                  <a:noFill/>
                </a:ln>
                <a:solidFill>
                  <a:srgbClr val="222222">
                    <a:tint val="75000"/>
                  </a:srgbClr>
                </a:solidFill>
                <a:latin typeface="Nunito Sans"/>
                <a:cs typeface="Arial"/>
              </a:rPr>
              <a:t>9</a:t>
            </a:fld>
            <a:endParaRPr lang="de-DE" sz="1400" b="0" i="0" u="none" strike="noStrike" cap="none" spc="0">
              <a:ln>
                <a:noFill/>
              </a:ln>
              <a:solidFill>
                <a:srgbClr val="222222">
                  <a:tint val="75000"/>
                </a:srgbClr>
              </a:solidFill>
              <a:latin typeface="Nunito Sans"/>
              <a:cs typeface="Arial"/>
            </a:endParaRPr>
          </a:p>
        </p:txBody>
      </p:sp>
      <p:sp>
        <p:nvSpPr>
          <p:cNvPr id="6" name="Textfeld 5"/>
          <p:cNvSpPr txBox="1"/>
          <p:nvPr/>
        </p:nvSpPr>
        <p:spPr bwMode="auto">
          <a:xfrm>
            <a:off x="791987" y="1806841"/>
            <a:ext cx="10805877" cy="3292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400" dirty="0"/>
              <a:t>Erhebung Sommersemester 2021, n= </a:t>
            </a:r>
            <a:r>
              <a:rPr lang="de-DE" sz="2400" b="1" dirty="0"/>
              <a:t>188.000</a:t>
            </a:r>
            <a:r>
              <a:rPr lang="de-DE" sz="2400" dirty="0"/>
              <a:t> Studierende</a:t>
            </a:r>
            <a:endParaRPr dirty="0"/>
          </a:p>
          <a:p>
            <a:pPr>
              <a:defRPr/>
            </a:pPr>
            <a:endParaRPr lang="en-CA" sz="2400" b="1" i="0" u="none" strike="noStrike" cap="none" spc="0" dirty="0">
              <a:ln>
                <a:noFill/>
              </a:ln>
              <a:solidFill>
                <a:srgbClr val="222222"/>
              </a:solidFill>
              <a:latin typeface="Calibri"/>
              <a:cs typeface="Arial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n-CA" sz="2400" b="1" dirty="0">
                <a:cs typeface="Arial"/>
              </a:rPr>
              <a:t>16% </a:t>
            </a:r>
            <a:r>
              <a:rPr lang="en-CA" sz="2400" dirty="0">
                <a:cs typeface="Arial"/>
              </a:rPr>
              <a:t>mind. </a:t>
            </a:r>
            <a:r>
              <a:rPr lang="en-CA" sz="2400" dirty="0" err="1">
                <a:cs typeface="Arial"/>
              </a:rPr>
              <a:t>eine</a:t>
            </a:r>
            <a:r>
              <a:rPr lang="en-CA" sz="2400" dirty="0">
                <a:cs typeface="Arial"/>
              </a:rPr>
              <a:t> </a:t>
            </a:r>
            <a:r>
              <a:rPr lang="en-CA" sz="2400" dirty="0" err="1">
                <a:cs typeface="Arial"/>
              </a:rPr>
              <a:t>studienerschwerende</a:t>
            </a:r>
            <a:r>
              <a:rPr lang="en-CA" sz="2400" dirty="0">
                <a:cs typeface="Arial"/>
              </a:rPr>
              <a:t> </a:t>
            </a:r>
            <a:r>
              <a:rPr lang="en-CA" sz="2400" dirty="0" err="1">
                <a:cs typeface="Arial"/>
              </a:rPr>
              <a:t>gesundheitliche</a:t>
            </a:r>
            <a:r>
              <a:rPr lang="en-CA" sz="2400" dirty="0">
                <a:cs typeface="Arial"/>
              </a:rPr>
              <a:t> </a:t>
            </a:r>
            <a:r>
              <a:rPr lang="en-CA" sz="2400" dirty="0" err="1">
                <a:cs typeface="Arial"/>
              </a:rPr>
              <a:t>Beeinträchtigung</a:t>
            </a:r>
            <a:r>
              <a:rPr lang="en-CA" sz="2400" dirty="0">
                <a:cs typeface="Arial"/>
              </a:rPr>
              <a:t> (=28.800)</a:t>
            </a:r>
          </a:p>
          <a:p>
            <a:pPr marL="457200" indent="-457200">
              <a:buFont typeface="Arial"/>
              <a:buChar char="•"/>
              <a:defRPr/>
            </a:pPr>
            <a:endParaRPr lang="en-CA" sz="2400" b="1" i="0" u="none" strike="noStrike" cap="none" spc="0" dirty="0">
              <a:ln>
                <a:noFill/>
              </a:ln>
              <a:solidFill>
                <a:srgbClr val="222222"/>
              </a:solidFill>
              <a:latin typeface="Calibri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CA" sz="2400" b="1" dirty="0">
              <a:solidFill>
                <a:srgbClr val="222222"/>
              </a:solidFill>
              <a:latin typeface="Calibri"/>
              <a:cs typeface="Arial"/>
            </a:endParaRPr>
          </a:p>
          <a:p>
            <a:pPr marL="457200" marR="0" lvl="0" indent="-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en-CA" sz="2400" b="1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65% </a:t>
            </a:r>
            <a:r>
              <a:rPr lang="en-CA" sz="2400" b="0" i="0" u="none" strike="noStrike" cap="none" spc="0" dirty="0" err="1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davon</a:t>
            </a:r>
            <a:r>
              <a:rPr lang="en-CA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 </a:t>
            </a:r>
            <a:r>
              <a:rPr lang="en-CA" sz="2400" b="0" i="0" u="none" strike="noStrike" cap="none" spc="0" dirty="0" err="1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haben</a:t>
            </a:r>
            <a:r>
              <a:rPr lang="en-CA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 </a:t>
            </a:r>
            <a:r>
              <a:rPr lang="en-CA" sz="2400" b="0" i="0" u="none" strike="noStrike" cap="none" spc="0" dirty="0" err="1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eine</a:t>
            </a:r>
            <a:r>
              <a:rPr lang="en-CA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 </a:t>
            </a:r>
            <a:r>
              <a:rPr lang="en-CA" sz="2400" b="0" i="0" u="none" strike="noStrike" cap="none" spc="0" dirty="0" err="1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psychische</a:t>
            </a:r>
            <a:r>
              <a:rPr lang="en-CA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 </a:t>
            </a:r>
            <a:r>
              <a:rPr lang="en-CA" sz="2400" b="0" i="0" u="none" strike="noStrike" cap="none" spc="0" dirty="0" err="1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Erkrankung</a:t>
            </a:r>
            <a:r>
              <a:rPr lang="en-CA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 (=18.720)</a:t>
            </a:r>
          </a:p>
          <a:p>
            <a:pPr marL="457200" marR="0" lvl="0" indent="-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endParaRPr dirty="0"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CA" sz="24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/>
              <a:cs typeface="Arial"/>
            </a:endParaRPr>
          </a:p>
          <a:p>
            <a:pPr marL="457200" marR="0" lvl="0" indent="-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de-DE" sz="2400" b="1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Bei 56 % </a:t>
            </a: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ist die Beeinträchtigung </a:t>
            </a:r>
            <a:r>
              <a:rPr lang="de-DE" sz="2400" b="0" i="1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nicht</a:t>
            </a:r>
            <a:r>
              <a:rPr lang="de-DE" sz="2400" b="0" i="0" u="none" strike="noStrike" cap="none" spc="0" dirty="0">
                <a:ln>
                  <a:noFill/>
                </a:ln>
                <a:solidFill>
                  <a:srgbClr val="222222"/>
                </a:solidFill>
                <a:latin typeface="Calibri"/>
                <a:cs typeface="Arial"/>
              </a:rPr>
              <a:t> wahrnehmbar</a:t>
            </a:r>
            <a:endParaRPr lang="en-CA" sz="2400" b="0" i="0" u="none" strike="noStrike" cap="none" spc="0" dirty="0">
              <a:ln>
                <a:noFill/>
              </a:ln>
              <a:solidFill>
                <a:srgbClr val="222222"/>
              </a:solidFill>
              <a:latin typeface="Calibri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">
  <a:themeElements>
    <a:clrScheme name="SHUFFLE">
      <a:dk1>
        <a:srgbClr val="222222"/>
      </a:dk1>
      <a:lt1>
        <a:srgbClr val="FFFFFF"/>
      </a:lt1>
      <a:dk2>
        <a:srgbClr val="495568"/>
      </a:dk2>
      <a:lt2>
        <a:srgbClr val="E2E8F0"/>
      </a:lt2>
      <a:accent1>
        <a:srgbClr val="38B2AC"/>
      </a:accent1>
      <a:accent2>
        <a:srgbClr val="E21437"/>
      </a:accent2>
      <a:accent3>
        <a:srgbClr val="1E7F5E"/>
      </a:accent3>
      <a:accent4>
        <a:srgbClr val="FEC700"/>
      </a:accent4>
      <a:accent5>
        <a:srgbClr val="324B8C"/>
      </a:accent5>
      <a:accent6>
        <a:srgbClr val="A0AEC0"/>
      </a:accent6>
      <a:hlink>
        <a:srgbClr val="38B2AC"/>
      </a:hlink>
      <a:folHlink>
        <a:srgbClr val="38B2AC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PHHD Officefarben 1">
    <a:dk1>
      <a:srgbClr val="000000"/>
    </a:dk1>
    <a:lt1>
      <a:srgbClr val="FFFFFF"/>
    </a:lt1>
    <a:dk2>
      <a:srgbClr val="FFC40A"/>
    </a:dk2>
    <a:lt2>
      <a:srgbClr val="FFFFFF"/>
    </a:lt2>
    <a:accent1>
      <a:srgbClr val="1C426F"/>
    </a:accent1>
    <a:accent2>
      <a:srgbClr val="FFC40A"/>
    </a:accent2>
    <a:accent3>
      <a:srgbClr val="1C9AD7"/>
    </a:accent3>
    <a:accent4>
      <a:srgbClr val="D9E126"/>
    </a:accent4>
    <a:accent5>
      <a:srgbClr val="94788E"/>
    </a:accent5>
    <a:accent6>
      <a:srgbClr val="EA8B2D"/>
    </a:accent6>
    <a:hlink>
      <a:srgbClr val="015686"/>
    </a:hlink>
    <a:folHlink>
      <a:srgbClr val="1C9AD7"/>
    </a:folHlink>
  </a:clrScheme>
  <a:fontScheme name="Office">
    <a:majorFont>
      <a:latin typeface="Calibri Light"/>
      <a:ea typeface="Arial"/>
      <a:cs typeface="Arial"/>
    </a:majorFont>
    <a:minorFont>
      <a:latin typeface="Calibri"/>
      <a:ea typeface="Arial"/>
      <a:cs typeface="Arial"/>
    </a:minorFont>
  </a:fontScheme>
  <a:fmtScheme name="Office">
    <a:fillStyleLst>
      <a:solidFill>
        <a:schemeClr val="phClr"/>
      </a:solidFill>
      <a:gradFill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873</Words>
  <Application>Microsoft Office PowerPoint</Application>
  <DocSecurity>0</DocSecurity>
  <PresentationFormat>Breitbild</PresentationFormat>
  <Paragraphs>165</Paragraphs>
  <Slides>22</Slides>
  <Notes>21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22</vt:i4>
      </vt:variant>
    </vt:vector>
  </HeadingPairs>
  <TitlesOfParts>
    <vt:vector size="31" baseType="lpstr">
      <vt:lpstr>Aptos</vt:lpstr>
      <vt:lpstr>Aptos Display</vt:lpstr>
      <vt:lpstr>Arial</vt:lpstr>
      <vt:lpstr>Calibri</vt:lpstr>
      <vt:lpstr>Courier New</vt:lpstr>
      <vt:lpstr>Nunito Sans</vt:lpstr>
      <vt:lpstr>Wingdings</vt:lpstr>
      <vt:lpstr>Office</vt:lpstr>
      <vt:lpstr>1_Office</vt:lpstr>
      <vt:lpstr>Digitale Barrierefreiheit an Hochschulen</vt:lpstr>
      <vt:lpstr>Überblick für heute</vt:lpstr>
      <vt:lpstr>Das Projekt SHUFFLE Hochschul-Initiative digitale Barrierefreiheit für Alle</vt:lpstr>
      <vt:lpstr>Die Zielsetzung von SHUFFLE</vt:lpstr>
      <vt:lpstr>Bedarfserhebung bei Studierenden</vt:lpstr>
      <vt:lpstr>Die Bedarfe der Studierenden</vt:lpstr>
      <vt:lpstr>Fragebogen Studierende – Erste Ergebnisse</vt:lpstr>
      <vt:lpstr>Frage 1: Welche der unten aufgeführten individuellen Umstände wirken sich erschwerend auf Ihr Studium aus?</vt:lpstr>
      <vt:lpstr>Exkurs: Die 22. Sozialerhebung</vt:lpstr>
      <vt:lpstr>Wichtige Ergebnisse/Erkenntnisse </vt:lpstr>
      <vt:lpstr>Was benötigen Lehrende, um ihre Lehre barrierefreier gestalten zu können?</vt:lpstr>
      <vt:lpstr>Die Bedarfe der Lehrenden</vt:lpstr>
      <vt:lpstr>Ergebnisse der Lehrendenbefragung (1)</vt:lpstr>
      <vt:lpstr>Ergebnisse der Lehrendenbefragung (2)</vt:lpstr>
      <vt:lpstr>Ergebnisse der Lehrendenbefragung (3)</vt:lpstr>
      <vt:lpstr>Wie können wir dazu beitragen, dass alle Studierenden an der Lehre teilhaben können?</vt:lpstr>
      <vt:lpstr>Ein kurzer Blick auf die SHUFFLE-Tools</vt:lpstr>
      <vt:lpstr>ILIAS Lernraum</vt:lpstr>
      <vt:lpstr>Das ist uns wichtig / Zusammenfassung</vt:lpstr>
      <vt:lpstr>Was können wir an der PH Freiburg tun?</vt:lpstr>
      <vt:lpstr>Fragen, Diskussion &amp; Austausch</vt:lpstr>
      <vt:lpstr>Vielen Dank für die Aufmerksamkeit und das Mitdenken!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Ann-Katrin Böhm</dc:creator>
  <cp:keywords/>
  <dc:description/>
  <cp:lastModifiedBy>Ann-Katrin Böhm</cp:lastModifiedBy>
  <cp:revision>10</cp:revision>
  <dcterms:created xsi:type="dcterms:W3CDTF">2024-09-20T12:47:14Z</dcterms:created>
  <dcterms:modified xsi:type="dcterms:W3CDTF">2024-10-23T07:20:59Z</dcterms:modified>
  <cp:category/>
  <dc:identifier/>
  <cp:contentStatus/>
  <dc:language/>
  <cp:version/>
</cp:coreProperties>
</file>