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905956-B443-44C0-988E-9E6DDC918D76}" type="doc">
      <dgm:prSet loTypeId="urn:microsoft.com/office/officeart/2005/8/layout/chevron2" loCatId="list" qsTypeId="urn:microsoft.com/office/officeart/2005/8/quickstyle/simple1#1" qsCatId="simple" csTypeId="urn:microsoft.com/office/officeart/2005/8/colors/accent3_4" csCatId="accent3" phldr="1"/>
      <dgm:spPr bwMode="auto"/>
      <dgm:t>
        <a:bodyPr/>
        <a:lstStyle/>
        <a:p>
          <a:pPr>
            <a:defRPr/>
          </a:pPr>
          <a:endParaRPr lang="de-DE"/>
        </a:p>
      </dgm:t>
    </dgm:pt>
    <dgm:pt modelId="{04E60678-C0E8-4FA5-99B3-AAAE31B35DD0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1112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/>
        </a:p>
      </dgm:t>
    </dgm:pt>
    <dgm:pt modelId="{22928F43-29ED-41F4-B55A-4B1B2F358FA0}" type="parTrans" cxnId="{7D6E7133-FB95-4E68-A94A-01DA6B370EAB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99BD4CD6-CDA5-405C-943E-9C25DCA121C7}" type="sibTrans" cxnId="{7D6E7133-FB95-4E68-A94A-01DA6B370EAB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CBDE01B4-5B0A-4C32-8562-4B8EFE8F396D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1112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/>
        </a:p>
      </dgm:t>
    </dgm:pt>
    <dgm:pt modelId="{906A00B8-DF90-4541-928B-9EECEB79A729}" type="parTrans" cxnId="{988AE25B-53D7-4C61-A480-9ADF57786920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9850CC87-C715-4AE8-9332-868B9CFA6236}" type="sibTrans" cxnId="{988AE25B-53D7-4C61-A480-9ADF57786920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A2B5A305-E6BD-42DE-BCC5-607B8F3B1B4E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0" indent="0" algn="ctr" defTabSz="11112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/>
        </a:p>
      </dgm:t>
    </dgm:pt>
    <dgm:pt modelId="{6C40522D-38D2-4DAA-9514-BF0F4B7D9F07}" type="parTrans" cxnId="{8FD8DF0C-BC50-44DF-AB6F-5342E4FDF12B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D48A46E3-3AA5-44F2-A397-E9CE9237038E}" type="sibTrans" cxnId="{8FD8DF0C-BC50-44DF-AB6F-5342E4FDF12B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2A192189-F5D7-4010-86D9-010D7785715B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228600" indent="-228600" algn="l" defTabSz="1022349">
            <a:lnSpc>
              <a:spcPct val="120000"/>
            </a:lnSpc>
            <a:spcBef>
              <a:spcPts val="0"/>
            </a:spcBef>
            <a:spcAft>
              <a:spcPts val="0"/>
            </a:spcAft>
            <a:defRPr/>
          </a:pPr>
          <a:r>
            <a:rPr lang="de-DE">
              <a:solidFill>
                <a:schemeClr val="tx1"/>
              </a:solidFill>
            </a:rPr>
            <a:t>Zunehmende Risiken bzgl. technischer und didaktischer Zugänglichkeit</a:t>
          </a:r>
          <a:endParaRPr/>
        </a:p>
      </dgm:t>
    </dgm:pt>
    <dgm:pt modelId="{C04CEF3C-D98A-4D46-BE20-F0DB5EEB3342}" type="parTrans" cxnId="{9E24D328-367A-430D-A270-EE0B92B3EFF7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F63B3A72-D745-4F9B-B4BF-62E5949B0558}" type="sibTrans" cxnId="{9E24D328-367A-430D-A270-EE0B92B3EFF7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DE3563EB-8883-43CD-A67E-1A243E7B2BE2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228600" indent="-228600" algn="l" defTabSz="10223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de-DE">
              <a:solidFill>
                <a:schemeClr val="tx1"/>
              </a:solidFill>
            </a:rPr>
            <a:t>Zunehmende Heterogenität der Studierendenschaft</a:t>
          </a:r>
          <a:endParaRPr/>
        </a:p>
      </dgm:t>
    </dgm:pt>
    <dgm:pt modelId="{F824488B-F9AE-4F60-BF25-7369E56D1614}" type="sibTrans" cxnId="{FD4785CA-1CA8-4BA0-B695-45F6DD89D80D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46CDE481-0E1C-460B-8AAB-D796D4E98270}" type="parTrans" cxnId="{FD4785CA-1CA8-4BA0-B695-45F6DD89D80D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B52DA016-A16F-48AC-B977-A582229037AB}">
      <dgm:prSet phldrT="[Text]"/>
      <dgm:spPr bwMode="auto"/>
      <dgm:t>
        <a:bodyPr vertOverflow="overflow" horzOverflow="overflow" vert="horz" rtlCol="0" fromWordArt="0" anchor="ctr" forceAA="0" compatLnSpc="0"/>
        <a:lstStyle/>
        <a:p>
          <a:pPr marL="228600" indent="-228600" algn="l" defTabSz="10223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de-DE">
              <a:solidFill>
                <a:schemeClr val="tx1"/>
              </a:solidFill>
            </a:rPr>
            <a:t>Zunehmende Digitalisierung in der Hochschullehre</a:t>
          </a:r>
          <a:endParaRPr/>
        </a:p>
      </dgm:t>
    </dgm:pt>
    <dgm:pt modelId="{5209E8EB-5855-454F-A843-50B453A203E5}" type="sibTrans" cxnId="{72E01D09-0AE0-49DB-9F47-822EA606E571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1215EF26-CC07-4136-9E7B-418267874709}" type="parTrans" cxnId="{72E01D09-0AE0-49DB-9F47-822EA606E571}">
      <dgm:prSet/>
      <dgm:spPr bwMode="auto"/>
      <dgm:t>
        <a:bodyPr/>
        <a:lstStyle/>
        <a:p>
          <a:pPr>
            <a:defRPr/>
          </a:pPr>
          <a:endParaRPr lang="de-DE"/>
        </a:p>
      </dgm:t>
    </dgm:pt>
    <dgm:pt modelId="{5652005A-D0AA-459E-A977-80AB9EBA3F62}" type="pres">
      <dgm:prSet presAssocID="{63905956-B443-44C0-988E-9E6DDC918D76}" presName="linearFlow" presStyleCnt="0">
        <dgm:presLayoutVars>
          <dgm:dir/>
          <dgm:animLvl val="lvl"/>
          <dgm:resizeHandles val="exact"/>
        </dgm:presLayoutVars>
      </dgm:prSet>
      <dgm:spPr bwMode="auto"/>
    </dgm:pt>
    <dgm:pt modelId="{01F29631-C3A7-4FFA-A667-C7A75EEAD8DC}" type="pres">
      <dgm:prSet presAssocID="{04E60678-C0E8-4FA5-99B3-AAAE31B35DD0}" presName="composite" presStyleCnt="0"/>
      <dgm:spPr bwMode="auto"/>
    </dgm:pt>
    <dgm:pt modelId="{AFCB65A3-6197-4537-A539-3CD02BBE7210}" type="pres">
      <dgm:prSet presAssocID="{04E60678-C0E8-4FA5-99B3-AAAE31B35DD0}" presName="parentText" presStyleLbl="alignNode1" presStyleIdx="0" presStyleCnt="3">
        <dgm:presLayoutVars>
          <dgm:chMax val="1"/>
          <dgm:bulletEnabled val="1"/>
        </dgm:presLayoutVars>
      </dgm:prSet>
      <dgm:spPr bwMode="auto">
        <a:solidFill>
          <a:schemeClr val="accent5">
            <a:lumMod val="75000"/>
          </a:schemeClr>
        </a:solidFill>
      </dgm:spPr>
    </dgm:pt>
    <dgm:pt modelId="{ECA346EA-9180-43A9-9DF0-E94779EA6362}" type="pres">
      <dgm:prSet presAssocID="{04E60678-C0E8-4FA5-99B3-AAAE31B35DD0}" presName="descendantText" presStyleLbl="alignAcc1" presStyleIdx="0" presStyleCnt="3" custLinFactNeighborX="-82" custLinFactNeighborY="4043">
        <dgm:presLayoutVars>
          <dgm:bulletEnabled val="1"/>
        </dgm:presLayoutVars>
      </dgm:prSet>
      <dgm:spPr bwMode="auto"/>
    </dgm:pt>
    <dgm:pt modelId="{C30079A3-9839-47D4-A103-DE3D496713ED}" type="pres">
      <dgm:prSet presAssocID="{99BD4CD6-CDA5-405C-943E-9C25DCA121C7}" presName="sp" presStyleCnt="0"/>
      <dgm:spPr bwMode="auto"/>
    </dgm:pt>
    <dgm:pt modelId="{C9D20102-4193-4D9D-AF2B-E5E96E2E9B81}" type="pres">
      <dgm:prSet presAssocID="{CBDE01B4-5B0A-4C32-8562-4B8EFE8F396D}" presName="composite" presStyleCnt="0"/>
      <dgm:spPr bwMode="auto"/>
    </dgm:pt>
    <dgm:pt modelId="{E30227BC-4FC9-4E5C-9C84-8E40A171BA07}" type="pres">
      <dgm:prSet presAssocID="{CBDE01B4-5B0A-4C32-8562-4B8EFE8F396D}" presName="parentText" presStyleLbl="alignNode1" presStyleIdx="1" presStyleCnt="3">
        <dgm:presLayoutVars>
          <dgm:chMax val="1"/>
          <dgm:bulletEnabled val="1"/>
        </dgm:presLayoutVars>
      </dgm:prSet>
      <dgm:spPr bwMode="auto">
        <a:solidFill>
          <a:schemeClr val="accent5">
            <a:lumMod val="60000"/>
            <a:lumOff val="40000"/>
          </a:schemeClr>
        </a:solidFill>
      </dgm:spPr>
    </dgm:pt>
    <dgm:pt modelId="{F5ED1FB4-7F6D-4623-BFA0-A406B9D638D0}" type="pres">
      <dgm:prSet presAssocID="{CBDE01B4-5B0A-4C32-8562-4B8EFE8F396D}" presName="descendantText" presStyleLbl="alignAcc1" presStyleIdx="1" presStyleCnt="3" custLinFactNeighborX="-330" custLinFactNeighborY="-2813">
        <dgm:presLayoutVars>
          <dgm:bulletEnabled val="1"/>
        </dgm:presLayoutVars>
      </dgm:prSet>
      <dgm:spPr bwMode="auto"/>
    </dgm:pt>
    <dgm:pt modelId="{6AD9FD84-6492-4D8E-86FF-DB51CC3FEB54}" type="pres">
      <dgm:prSet presAssocID="{9850CC87-C715-4AE8-9332-868B9CFA6236}" presName="sp" presStyleCnt="0"/>
      <dgm:spPr bwMode="auto"/>
    </dgm:pt>
    <dgm:pt modelId="{E12593DB-E956-4022-AA85-FBDB4816227C}" type="pres">
      <dgm:prSet presAssocID="{A2B5A305-E6BD-42DE-BCC5-607B8F3B1B4E}" presName="composite" presStyleCnt="0"/>
      <dgm:spPr bwMode="auto"/>
    </dgm:pt>
    <dgm:pt modelId="{5CD1CDF0-9374-4053-9783-D38858C20734}" type="pres">
      <dgm:prSet presAssocID="{A2B5A305-E6BD-42DE-BCC5-607B8F3B1B4E}" presName="parentText" presStyleLbl="alignNode1" presStyleIdx="2" presStyleCnt="3">
        <dgm:presLayoutVars>
          <dgm:chMax val="1"/>
          <dgm:bulletEnabled val="1"/>
        </dgm:presLayoutVars>
      </dgm:prSet>
      <dgm:spPr bwMode="auto">
        <a:solidFill>
          <a:schemeClr val="accent5">
            <a:lumMod val="40000"/>
            <a:lumOff val="60000"/>
          </a:schemeClr>
        </a:solidFill>
      </dgm:spPr>
    </dgm:pt>
    <dgm:pt modelId="{FEF6D163-CABB-4CAF-BB00-17BC7DF81A40}" type="pres">
      <dgm:prSet presAssocID="{A2B5A305-E6BD-42DE-BCC5-607B8F3B1B4E}" presName="descendantText" presStyleLbl="alignAcc1" presStyleIdx="2" presStyleCnt="3">
        <dgm:presLayoutVars>
          <dgm:bulletEnabled val="1"/>
        </dgm:presLayoutVars>
      </dgm:prSet>
      <dgm:spPr bwMode="auto"/>
    </dgm:pt>
  </dgm:ptLst>
  <dgm:cxnLst>
    <dgm:cxn modelId="{72E01D09-0AE0-49DB-9F47-822EA606E571}" srcId="{04E60678-C0E8-4FA5-99B3-AAAE31B35DD0}" destId="{B52DA016-A16F-48AC-B977-A582229037AB}" srcOrd="0" destOrd="0" parTransId="{1215EF26-CC07-4136-9E7B-418267874709}" sibTransId="{5209E8EB-5855-454F-A843-50B453A203E5}"/>
    <dgm:cxn modelId="{8FD8DF0C-BC50-44DF-AB6F-5342E4FDF12B}" srcId="{63905956-B443-44C0-988E-9E6DDC918D76}" destId="{A2B5A305-E6BD-42DE-BCC5-607B8F3B1B4E}" srcOrd="2" destOrd="0" parTransId="{6C40522D-38D2-4DAA-9514-BF0F4B7D9F07}" sibTransId="{D48A46E3-3AA5-44F2-A397-E9CE9237038E}"/>
    <dgm:cxn modelId="{9E24D328-367A-430D-A270-EE0B92B3EFF7}" srcId="{A2B5A305-E6BD-42DE-BCC5-607B8F3B1B4E}" destId="{2A192189-F5D7-4010-86D9-010D7785715B}" srcOrd="0" destOrd="0" parTransId="{C04CEF3C-D98A-4D46-BE20-F0DB5EEB3342}" sibTransId="{F63B3A72-D745-4F9B-B4BF-62E5949B0558}"/>
    <dgm:cxn modelId="{7D6E7133-FB95-4E68-A94A-01DA6B370EAB}" srcId="{63905956-B443-44C0-988E-9E6DDC918D76}" destId="{04E60678-C0E8-4FA5-99B3-AAAE31B35DD0}" srcOrd="0" destOrd="0" parTransId="{22928F43-29ED-41F4-B55A-4B1B2F358FA0}" sibTransId="{99BD4CD6-CDA5-405C-943E-9C25DCA121C7}"/>
    <dgm:cxn modelId="{97D7613E-692E-40B3-9B8B-87CECC5B7CBB}" type="presOf" srcId="{DE3563EB-8883-43CD-A67E-1A243E7B2BE2}" destId="{F5ED1FB4-7F6D-4623-BFA0-A406B9D638D0}" srcOrd="0" destOrd="0" presId="urn:microsoft.com/office/officeart/2005/8/layout/chevron2"/>
    <dgm:cxn modelId="{695BEB3F-7748-4D5A-B4D4-2EB348EC033A}" type="presOf" srcId="{CBDE01B4-5B0A-4C32-8562-4B8EFE8F396D}" destId="{E30227BC-4FC9-4E5C-9C84-8E40A171BA07}" srcOrd="0" destOrd="0" presId="urn:microsoft.com/office/officeart/2005/8/layout/chevron2"/>
    <dgm:cxn modelId="{988AE25B-53D7-4C61-A480-9ADF57786920}" srcId="{63905956-B443-44C0-988E-9E6DDC918D76}" destId="{CBDE01B4-5B0A-4C32-8562-4B8EFE8F396D}" srcOrd="1" destOrd="0" parTransId="{906A00B8-DF90-4541-928B-9EECEB79A729}" sibTransId="{9850CC87-C715-4AE8-9332-868B9CFA6236}"/>
    <dgm:cxn modelId="{12A9DA42-F97B-46DF-9AE6-0F774F2CB815}" type="presOf" srcId="{04E60678-C0E8-4FA5-99B3-AAAE31B35DD0}" destId="{AFCB65A3-6197-4537-A539-3CD02BBE7210}" srcOrd="0" destOrd="0" presId="urn:microsoft.com/office/officeart/2005/8/layout/chevron2"/>
    <dgm:cxn modelId="{F4BAD276-F2F9-4876-8298-76485CC2D43C}" type="presOf" srcId="{B52DA016-A16F-48AC-B977-A582229037AB}" destId="{ECA346EA-9180-43A9-9DF0-E94779EA6362}" srcOrd="0" destOrd="0" presId="urn:microsoft.com/office/officeart/2005/8/layout/chevron2"/>
    <dgm:cxn modelId="{D66C60C4-E154-48D9-B7F0-4C61C94FD859}" type="presOf" srcId="{A2B5A305-E6BD-42DE-BCC5-607B8F3B1B4E}" destId="{5CD1CDF0-9374-4053-9783-D38858C20734}" srcOrd="0" destOrd="0" presId="urn:microsoft.com/office/officeart/2005/8/layout/chevron2"/>
    <dgm:cxn modelId="{FD4785CA-1CA8-4BA0-B695-45F6DD89D80D}" srcId="{CBDE01B4-5B0A-4C32-8562-4B8EFE8F396D}" destId="{DE3563EB-8883-43CD-A67E-1A243E7B2BE2}" srcOrd="0" destOrd="0" parTransId="{46CDE481-0E1C-460B-8AAB-D796D4E98270}" sibTransId="{F824488B-F9AE-4F60-BF25-7369E56D1614}"/>
    <dgm:cxn modelId="{85AC72D9-25FE-4E4E-8A75-569221A934F2}" type="presOf" srcId="{63905956-B443-44C0-988E-9E6DDC918D76}" destId="{5652005A-D0AA-459E-A977-80AB9EBA3F62}" srcOrd="0" destOrd="0" presId="urn:microsoft.com/office/officeart/2005/8/layout/chevron2"/>
    <dgm:cxn modelId="{F8168CE8-4B4A-472F-A1D3-7245BBDD67E4}" type="presOf" srcId="{2A192189-F5D7-4010-86D9-010D7785715B}" destId="{FEF6D163-CABB-4CAF-BB00-17BC7DF81A40}" srcOrd="0" destOrd="0" presId="urn:microsoft.com/office/officeart/2005/8/layout/chevron2"/>
    <dgm:cxn modelId="{86814B4C-8031-41CE-9CAB-2F0D756E1E95}" type="presParOf" srcId="{5652005A-D0AA-459E-A977-80AB9EBA3F62}" destId="{01F29631-C3A7-4FFA-A667-C7A75EEAD8DC}" srcOrd="0" destOrd="0" presId="urn:microsoft.com/office/officeart/2005/8/layout/chevron2"/>
    <dgm:cxn modelId="{7E3B888C-B7CF-4DE8-8DDE-A3E6E8126ED1}" type="presParOf" srcId="{01F29631-C3A7-4FFA-A667-C7A75EEAD8DC}" destId="{AFCB65A3-6197-4537-A539-3CD02BBE7210}" srcOrd="0" destOrd="0" presId="urn:microsoft.com/office/officeart/2005/8/layout/chevron2"/>
    <dgm:cxn modelId="{0EE33E1F-0E78-447D-B971-263875783A6D}" type="presParOf" srcId="{01F29631-C3A7-4FFA-A667-C7A75EEAD8DC}" destId="{ECA346EA-9180-43A9-9DF0-E94779EA6362}" srcOrd="1" destOrd="0" presId="urn:microsoft.com/office/officeart/2005/8/layout/chevron2"/>
    <dgm:cxn modelId="{97DC1749-7810-495E-9E70-FB99843C98DF}" type="presParOf" srcId="{5652005A-D0AA-459E-A977-80AB9EBA3F62}" destId="{C30079A3-9839-47D4-A103-DE3D496713ED}" srcOrd="1" destOrd="0" presId="urn:microsoft.com/office/officeart/2005/8/layout/chevron2"/>
    <dgm:cxn modelId="{DB5EA245-4EAA-4AB0-A4DD-6517E77545C3}" type="presParOf" srcId="{5652005A-D0AA-459E-A977-80AB9EBA3F62}" destId="{C9D20102-4193-4D9D-AF2B-E5E96E2E9B81}" srcOrd="2" destOrd="0" presId="urn:microsoft.com/office/officeart/2005/8/layout/chevron2"/>
    <dgm:cxn modelId="{316C430B-5484-4688-91A3-57BE8201A1BA}" type="presParOf" srcId="{C9D20102-4193-4D9D-AF2B-E5E96E2E9B81}" destId="{E30227BC-4FC9-4E5C-9C84-8E40A171BA07}" srcOrd="0" destOrd="0" presId="urn:microsoft.com/office/officeart/2005/8/layout/chevron2"/>
    <dgm:cxn modelId="{D4AED372-1B0F-4270-8235-7B6D80AF5C64}" type="presParOf" srcId="{C9D20102-4193-4D9D-AF2B-E5E96E2E9B81}" destId="{F5ED1FB4-7F6D-4623-BFA0-A406B9D638D0}" srcOrd="1" destOrd="0" presId="urn:microsoft.com/office/officeart/2005/8/layout/chevron2"/>
    <dgm:cxn modelId="{42329722-FFBD-4E75-882D-98751B2996B7}" type="presParOf" srcId="{5652005A-D0AA-459E-A977-80AB9EBA3F62}" destId="{6AD9FD84-6492-4D8E-86FF-DB51CC3FEB54}" srcOrd="3" destOrd="0" presId="urn:microsoft.com/office/officeart/2005/8/layout/chevron2"/>
    <dgm:cxn modelId="{6C918F01-3092-401A-8CBB-CE5931F66AFE}" type="presParOf" srcId="{5652005A-D0AA-459E-A977-80AB9EBA3F62}" destId="{E12593DB-E956-4022-AA85-FBDB4816227C}" srcOrd="4" destOrd="0" presId="urn:microsoft.com/office/officeart/2005/8/layout/chevron2"/>
    <dgm:cxn modelId="{BDB2FBB2-C555-4984-A2A3-39A4E73E7778}" type="presParOf" srcId="{E12593DB-E956-4022-AA85-FBDB4816227C}" destId="{5CD1CDF0-9374-4053-9783-D38858C20734}" srcOrd="0" destOrd="0" presId="urn:microsoft.com/office/officeart/2005/8/layout/chevron2"/>
    <dgm:cxn modelId="{F8495B4B-E80F-487C-AAD5-DDA55322B9BC}" type="presParOf" srcId="{E12593DB-E956-4022-AA85-FBDB4816227C}" destId="{FEF6D163-CABB-4CAF-BB00-17BC7DF81A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B65A3-6197-4537-A539-3CD02BBE7210}">
      <dsp:nvSpPr>
        <dsp:cNvPr id="0" name=""/>
        <dsp:cNvSpPr/>
      </dsp:nvSpPr>
      <dsp:spPr bwMode="auto">
        <a:xfrm rot="5400000">
          <a:off x="-196146" y="197406"/>
          <a:ext cx="1307640" cy="915348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7145" tIns="17145" rIns="17145" bIns="17145" numCol="1" spcCol="1270" rtlCol="0" fromWordArt="0" anchor="ctr" anchorCtr="0" forceAA="0" compatLnSpc="0">
          <a:noAutofit/>
        </a:bodyPr>
        <a:lstStyle/>
        <a:p>
          <a:pPr marL="0" lvl="0" indent="0" algn="ctr" defTabSz="1111249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defRPr/>
          </a:pPr>
          <a:endParaRPr sz="2700" kern="1200"/>
        </a:p>
      </dsp:txBody>
      <dsp:txXfrm rot="-5400000">
        <a:off x="0" y="458934"/>
        <a:ext cx="915348" cy="392292"/>
      </dsp:txXfrm>
    </dsp:sp>
    <dsp:sp modelId="{ECA346EA-9180-43A9-9DF0-E94779EA6362}">
      <dsp:nvSpPr>
        <dsp:cNvPr id="0" name=""/>
        <dsp:cNvSpPr/>
      </dsp:nvSpPr>
      <dsp:spPr bwMode="auto">
        <a:xfrm rot="5400000">
          <a:off x="5029789" y="-4086273"/>
          <a:ext cx="849966" cy="9093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56464" tIns="13970" rIns="13970" bIns="13970" numCol="1" spcCol="1270" rtlCol="0" fromWordArt="0" anchor="ctr" anchorCtr="0" forceAA="0" compatLnSpc="0">
          <a:noAutofit/>
        </a:bodyPr>
        <a:lstStyle/>
        <a:p>
          <a:pPr marL="228600" lvl="1" indent="-228600" algn="l" defTabSz="1022349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de-DE" sz="2200" kern="1200">
              <a:solidFill>
                <a:schemeClr val="tx1"/>
              </a:solidFill>
            </a:rPr>
            <a:t>Zunehmende Digitalisierung in der Hochschullehre</a:t>
          </a:r>
          <a:endParaRPr sz="2200" kern="1200"/>
        </a:p>
      </dsp:txBody>
      <dsp:txXfrm rot="-5400000">
        <a:off x="907891" y="77117"/>
        <a:ext cx="9052270" cy="766982"/>
      </dsp:txXfrm>
    </dsp:sp>
    <dsp:sp modelId="{E30227BC-4FC9-4E5C-9C84-8E40A171BA07}">
      <dsp:nvSpPr>
        <dsp:cNvPr id="0" name=""/>
        <dsp:cNvSpPr/>
      </dsp:nvSpPr>
      <dsp:spPr bwMode="auto">
        <a:xfrm rot="5400000">
          <a:off x="-196146" y="1306520"/>
          <a:ext cx="1307640" cy="915348"/>
        </a:xfrm>
        <a:prstGeom prst="chevron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3975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7145" tIns="17145" rIns="17145" bIns="17145" numCol="1" spcCol="1270" rtlCol="0" fromWordArt="0" anchor="ctr" anchorCtr="0" forceAA="0" compatLnSpc="0">
          <a:noAutofit/>
        </a:bodyPr>
        <a:lstStyle/>
        <a:p>
          <a:pPr marL="0" lvl="0" indent="0" algn="ctr" defTabSz="1111249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defRPr/>
          </a:pPr>
          <a:endParaRPr sz="2700" kern="1200"/>
        </a:p>
      </dsp:txBody>
      <dsp:txXfrm rot="-5400000">
        <a:off x="0" y="1568048"/>
        <a:ext cx="915348" cy="392292"/>
      </dsp:txXfrm>
    </dsp:sp>
    <dsp:sp modelId="{F5ED1FB4-7F6D-4623-BFA0-A406B9D638D0}">
      <dsp:nvSpPr>
        <dsp:cNvPr id="0" name=""/>
        <dsp:cNvSpPr/>
      </dsp:nvSpPr>
      <dsp:spPr bwMode="auto">
        <a:xfrm rot="5400000">
          <a:off x="5007237" y="-3035432"/>
          <a:ext cx="849966" cy="9093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3975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56464" tIns="13970" rIns="13970" bIns="13970" numCol="1" spcCol="1270" rtlCol="0" fromWordArt="0" anchor="ctr" anchorCtr="0" forceAA="0" compatLnSpc="0">
          <a:noAutofit/>
        </a:bodyPr>
        <a:lstStyle/>
        <a:p>
          <a:pPr marL="228600" lvl="1" indent="-228600" algn="l" defTabSz="1022349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de-DE" sz="2200" kern="1200">
              <a:solidFill>
                <a:schemeClr val="tx1"/>
              </a:solidFill>
            </a:rPr>
            <a:t>Zunehmende Heterogenität der Studierendenschaft</a:t>
          </a:r>
          <a:endParaRPr sz="2200" kern="1200"/>
        </a:p>
      </dsp:txBody>
      <dsp:txXfrm rot="-5400000">
        <a:off x="885339" y="1127958"/>
        <a:ext cx="9052270" cy="766982"/>
      </dsp:txXfrm>
    </dsp:sp>
    <dsp:sp modelId="{5CD1CDF0-9374-4053-9783-D38858C20734}">
      <dsp:nvSpPr>
        <dsp:cNvPr id="0" name=""/>
        <dsp:cNvSpPr/>
      </dsp:nvSpPr>
      <dsp:spPr bwMode="auto">
        <a:xfrm rot="5400000">
          <a:off x="-196146" y="2415635"/>
          <a:ext cx="1307640" cy="91534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3975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7145" tIns="17145" rIns="17145" bIns="17145" numCol="1" spcCol="1270" rtlCol="0" fromWordArt="0" anchor="ctr" anchorCtr="0" forceAA="0" compatLnSpc="0">
          <a:noAutofit/>
        </a:bodyPr>
        <a:lstStyle/>
        <a:p>
          <a:pPr marL="0" lvl="0" indent="0" algn="ctr" defTabSz="1111249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defRPr/>
          </a:pPr>
          <a:endParaRPr sz="2700" kern="1200"/>
        </a:p>
      </dsp:txBody>
      <dsp:txXfrm rot="-5400000">
        <a:off x="0" y="2677163"/>
        <a:ext cx="915348" cy="392292"/>
      </dsp:txXfrm>
    </dsp:sp>
    <dsp:sp modelId="{FEF6D163-CABB-4CAF-BB00-17BC7DF81A40}">
      <dsp:nvSpPr>
        <dsp:cNvPr id="0" name=""/>
        <dsp:cNvSpPr/>
      </dsp:nvSpPr>
      <dsp:spPr bwMode="auto">
        <a:xfrm rot="5400000">
          <a:off x="5037246" y="-1902408"/>
          <a:ext cx="849966" cy="90937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50000"/>
              <a:hueOff val="0"/>
              <a:satOff val="0"/>
              <a:lumOff val="23975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56464" tIns="13970" rIns="13970" bIns="13970" numCol="1" spcCol="1270" rtlCol="0" fromWordArt="0" anchor="ctr" anchorCtr="0" forceAA="0" compatLnSpc="0">
          <a:noAutofit/>
        </a:bodyPr>
        <a:lstStyle/>
        <a:p>
          <a:pPr marL="228600" lvl="1" indent="-228600" algn="l" defTabSz="1022349">
            <a:lnSpc>
              <a:spcPct val="120000"/>
            </a:lnSpc>
            <a:spcBef>
              <a:spcPct val="0"/>
            </a:spcBef>
            <a:spcAft>
              <a:spcPts val="0"/>
            </a:spcAft>
            <a:buChar char="•"/>
            <a:defRPr/>
          </a:pPr>
          <a:r>
            <a:rPr lang="de-DE" sz="2200" kern="1200">
              <a:solidFill>
                <a:schemeClr val="tx1"/>
              </a:solidFill>
            </a:rPr>
            <a:t>Zunehmende Risiken bzgl. technischer und didaktischer Zugänglichkeit</a:t>
          </a:r>
          <a:endParaRPr sz="2200" kern="1200"/>
        </a:p>
      </dsp:txBody>
      <dsp:txXfrm rot="-5400000">
        <a:off x="915348" y="2260982"/>
        <a:ext cx="9052270" cy="766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de-DE"/>
              <a:t>07.05.2024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de-DE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de-DE"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09EA9C5-845B-3A82-D80F-2826FD255B73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241762E-E396-C68D-CB3D-E9E454375FA1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6585650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135869002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17122386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32BE55EE-0CBA-4CED-75A3-DE1B05CB81AC}" type="slidenum">
              <a:rPr lang="de-DE"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5463396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429690443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83482170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46F841C0-6AD9-9654-300D-A40E2059AA40}" type="slidenum">
              <a:rPr lang="de-DE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6CA99D0-4622-4F1D-D6BD-0FD822E52F41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16392529" name="Grafik 716392528" descr="Bild eines grünen Wegweisers. Auf dem Wegweiser befinden sich Schilder mit den Schriften Gemeinsam Barrieren abbauen, Vorträge, Podiumsdiskussionen, Erfahrungsberichte. Darunter ein Text &quot;und mehr&quot;. Am unteren Bildrand befinden sich Logos der Pädagogischen Hochschule Freiburg, der Hochschuldidaktik der PH Freiburg und SHUFFLE."/>
          <p:cNvPicPr>
            <a:picLocks noChangeAspect="1"/>
          </p:cNvPicPr>
          <p:nvPr/>
        </p:nvPicPr>
        <p:blipFill>
          <a:blip r:embed="rId3"/>
          <a:srcRect l="841" t="2687" r="80664" b="3367"/>
          <a:stretch/>
        </p:blipFill>
        <p:spPr bwMode="auto">
          <a:xfrm>
            <a:off x="1949" y="533399"/>
            <a:ext cx="5543550" cy="630554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4267198" y="2024062"/>
            <a:ext cx="7621948" cy="1006473"/>
          </a:xfrm>
        </p:spPr>
        <p:txBody>
          <a:bodyPr/>
          <a:lstStyle/>
          <a:p>
            <a:pPr>
              <a:defRPr/>
            </a:pPr>
            <a:r>
              <a:rPr lang="de-DE" dirty="0"/>
              <a:t>Auftaktveranstaltung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4938711" y="3429000"/>
            <a:ext cx="6650399" cy="16557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endParaRPr lang="de-DE"/>
          </a:p>
          <a:p>
            <a:pPr>
              <a:defRPr/>
            </a:pPr>
            <a:r>
              <a:rPr lang="de-DE" sz="3600"/>
              <a:t>07.05.2024 </a:t>
            </a:r>
          </a:p>
          <a:p>
            <a:pPr>
              <a:defRPr/>
            </a:pPr>
            <a:r>
              <a:rPr lang="de-DE" sz="3600"/>
              <a:t> 10:15 Uhr</a:t>
            </a:r>
            <a:endParaRPr lang="de-DE"/>
          </a:p>
        </p:txBody>
      </p:sp>
      <p:sp>
        <p:nvSpPr>
          <p:cNvPr id="1626937833" name="Bogen 16269378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867274" y="5581649"/>
            <a:ext cx="1666874" cy="1452562"/>
          </a:xfrm>
          <a:prstGeom prst="arc">
            <a:avLst>
              <a:gd name="adj1" fmla="val 16047964"/>
              <a:gd name="adj2" fmla="val 2389185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036425286" name="Bogen 103642528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1123482" flipH="1">
            <a:off x="4866783" y="2206140"/>
            <a:ext cx="1666873" cy="1452561"/>
          </a:xfrm>
          <a:prstGeom prst="arc">
            <a:avLst>
              <a:gd name="adj1" fmla="val 16047964"/>
              <a:gd name="adj2" fmla="val 511991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70051938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t>Wer sind wir?</a:t>
            </a:r>
          </a:p>
        </p:txBody>
      </p:sp>
      <p:sp>
        <p:nvSpPr>
          <p:cNvPr id="392261107" name="Inhaltsplatzhalter 2"/>
          <p:cNvSpPr>
            <a:spLocks noGrp="1"/>
          </p:cNvSpPr>
          <p:nvPr>
            <p:ph idx="1"/>
          </p:nvPr>
        </p:nvSpPr>
        <p:spPr bwMode="auto">
          <a:xfrm>
            <a:off x="742950" y="1774956"/>
            <a:ext cx="10515600" cy="435133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 lnSpcReduction="2000"/>
          </a:bodyPr>
          <a:lstStyle/>
          <a:p>
            <a:pPr marL="0" indent="0">
              <a:buFont typeface="Arial"/>
              <a:buNone/>
              <a:defRPr/>
            </a:pPr>
            <a:endParaRPr/>
          </a:p>
          <a:p>
            <a:pPr>
              <a:defRPr/>
            </a:pPr>
            <a:r>
              <a:rPr sz="3600"/>
              <a:t>Hakan Ali Cetin &amp; Ann-Katrin Böhm</a:t>
            </a:r>
            <a:br>
              <a:rPr sz="3600"/>
            </a:br>
            <a:r>
              <a:rPr sz="3600"/>
              <a:t> </a:t>
            </a:r>
            <a:br>
              <a:rPr/>
            </a:br>
            <a:r>
              <a:t>(Forschungsprojekt SHUFFLE)</a:t>
            </a:r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 sz="3600"/>
              <a:t>Marion Degenhardt </a:t>
            </a:r>
            <a:br>
              <a:rPr/>
            </a:br>
            <a:br>
              <a:rPr/>
            </a:br>
            <a:r>
              <a:t>(Stabsstelle Hochschuldidaktik - Lehrinnovation - Coaching)</a:t>
            </a:r>
          </a:p>
          <a:p>
            <a:pPr>
              <a:defRPr/>
            </a:pPr>
            <a:endParaRPr/>
          </a:p>
        </p:txBody>
      </p:sp>
      <p:pic>
        <p:nvPicPr>
          <p:cNvPr id="872093074" name="Grafik 872093073" descr="Logo der Hochschuldidaktik PH Freiburg.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429499" y="4207864"/>
            <a:ext cx="3002811" cy="930870"/>
          </a:xfrm>
          <a:prstGeom prst="rect">
            <a:avLst/>
          </a:prstGeom>
        </p:spPr>
      </p:pic>
      <p:pic>
        <p:nvPicPr>
          <p:cNvPr id="565975511" name="Grafik 565975510" descr="Logo des SHUFFLE Projekts.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157430" y="2112364"/>
            <a:ext cx="933687" cy="876298"/>
          </a:xfrm>
          <a:prstGeom prst="rect">
            <a:avLst/>
          </a:prstGeom>
        </p:spPr>
      </p:pic>
      <p:sp>
        <p:nvSpPr>
          <p:cNvPr id="232883414" name="Bogen 2328834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6199969" flipH="1">
            <a:off x="7912597" y="-606782"/>
            <a:ext cx="3712058" cy="2312502"/>
          </a:xfrm>
          <a:prstGeom prst="arc">
            <a:avLst>
              <a:gd name="adj1" fmla="val 15151406"/>
              <a:gd name="adj2" fmla="val 1589710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688411" name="Bogen 176884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7488203" flipH="1">
            <a:off x="8848967" y="2258326"/>
            <a:ext cx="3712057" cy="2312502"/>
          </a:xfrm>
          <a:prstGeom prst="arc">
            <a:avLst>
              <a:gd name="adj1" fmla="val 15151406"/>
              <a:gd name="adj2" fmla="val 2422651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312841924" name="Bogen 13128419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8255810" flipH="1">
            <a:off x="10194483" y="4202744"/>
            <a:ext cx="3712057" cy="2312502"/>
          </a:xfrm>
          <a:prstGeom prst="arc">
            <a:avLst>
              <a:gd name="adj1" fmla="val 15151406"/>
              <a:gd name="adj2" fmla="val 2422651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10955617" name="Titel 1"/>
          <p:cNvSpPr>
            <a:spLocks noGrp="1"/>
          </p:cNvSpPr>
          <p:nvPr>
            <p:ph type="title"/>
          </p:nvPr>
        </p:nvSpPr>
        <p:spPr bwMode="auto">
          <a:xfrm>
            <a:off x="1132863" y="365124"/>
            <a:ext cx="10515600" cy="1325562"/>
          </a:xfrm>
        </p:spPr>
        <p:txBody>
          <a:bodyPr/>
          <a:lstStyle/>
          <a:p>
            <a:pPr algn="ctr">
              <a:defRPr/>
            </a:pPr>
            <a:r>
              <a:t>Wozu diese Veranstaltungsreihe?</a:t>
            </a:r>
          </a:p>
        </p:txBody>
      </p:sp>
      <p:sp>
        <p:nvSpPr>
          <p:cNvPr id="2098037969" name="Inhaltsplatzhalter 2"/>
          <p:cNvSpPr>
            <a:spLocks noGrp="1"/>
          </p:cNvSpPr>
          <p:nvPr>
            <p:ph idx="1"/>
          </p:nvPr>
        </p:nvSpPr>
        <p:spPr bwMode="auto">
          <a:xfrm>
            <a:off x="907311" y="2141705"/>
            <a:ext cx="10660799" cy="364331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Für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bestehende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Barrieren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an der PH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sensibilisieren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und</a:t>
            </a:r>
            <a:r>
              <a:rPr lang="de-DE"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diese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gemeinsam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abbauen</a:t>
            </a:r>
            <a:endParaRPr sz="26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600" b="0" i="0" u="none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Bereits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vorhandene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Ressourcen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an der PH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identifizieren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und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nutzen</a:t>
            </a:r>
            <a:endParaRPr sz="26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600" b="0" i="0" u="none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Angebote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zur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Vernetzung</a:t>
            </a:r>
            <a:r>
              <a:rPr sz="2600" b="0" i="0" u="none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600" b="0" i="0" u="none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schaffen</a:t>
            </a:r>
            <a:endParaRPr sz="26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632875911" name="Grafik 1632875910" descr="Logo der Hochschuldidaktik PH Freiburg.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09562" y="5731865"/>
            <a:ext cx="3002812" cy="930871"/>
          </a:xfrm>
          <a:prstGeom prst="rect">
            <a:avLst/>
          </a:prstGeom>
        </p:spPr>
      </p:pic>
      <p:pic>
        <p:nvPicPr>
          <p:cNvPr id="1200647957" name="Grafik 1200647956" descr="Logo des SHUFFLE Projekts.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1181618" y="5731865"/>
            <a:ext cx="933688" cy="876299"/>
          </a:xfrm>
          <a:prstGeom prst="rect">
            <a:avLst/>
          </a:prstGeom>
        </p:spPr>
      </p:pic>
      <p:sp>
        <p:nvSpPr>
          <p:cNvPr id="445025202" name="Bogen 44502520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7637023">
            <a:off x="10807667" y="-361156"/>
            <a:ext cx="1666874" cy="1452561"/>
          </a:xfrm>
          <a:prstGeom prst="arc">
            <a:avLst>
              <a:gd name="adj1" fmla="val 16047964"/>
              <a:gd name="adj2" fmla="val 5265625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24908881" name="Bogen 12490888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5250807">
            <a:off x="3614737" y="5662612"/>
            <a:ext cx="1666874" cy="1452561"/>
          </a:xfrm>
          <a:prstGeom prst="arc">
            <a:avLst>
              <a:gd name="adj1" fmla="val 15151406"/>
              <a:gd name="adj2" fmla="val 3790737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72935697" name="Bogen 197293569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5250807" flipH="1">
            <a:off x="4932708" y="5278007"/>
            <a:ext cx="1666874" cy="1452561"/>
          </a:xfrm>
          <a:prstGeom prst="arc">
            <a:avLst>
              <a:gd name="adj1" fmla="val 15151406"/>
              <a:gd name="adj2" fmla="val 2422651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287029222" name="Bogen 12870292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8984543">
            <a:off x="6252210" y="5985082"/>
            <a:ext cx="1666874" cy="1452561"/>
          </a:xfrm>
          <a:prstGeom prst="arc">
            <a:avLst>
              <a:gd name="adj1" fmla="val 15151406"/>
              <a:gd name="adj2" fmla="val 3790737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1165151" name="Titel 1"/>
          <p:cNvSpPr>
            <a:spLocks noGrp="1"/>
          </p:cNvSpPr>
          <p:nvPr>
            <p:ph type="title"/>
          </p:nvPr>
        </p:nvSpPr>
        <p:spPr bwMode="auto">
          <a:xfrm>
            <a:off x="838199" y="158803"/>
            <a:ext cx="10515600" cy="1325562"/>
          </a:xfrm>
        </p:spPr>
        <p:txBody>
          <a:bodyPr/>
          <a:lstStyle/>
          <a:p>
            <a:pPr algn="ctr">
              <a:defRPr/>
            </a:pPr>
            <a:r>
              <a:rPr lang="de-DE"/>
              <a:t>Hintergründe</a:t>
            </a:r>
            <a:endParaRPr/>
          </a:p>
        </p:txBody>
      </p:sp>
      <p:graphicFrame>
        <p:nvGraphicFramePr>
          <p:cNvPr id="147678473" name="Inhaltsplatzhalter 4" descr="Diagramm: Die Digitalisierung in der Hochschullehre nimmt zu. Die Heterogenität der Studierendenschaft nimmt zu. Dadurch nehmen Risiken bzgl. technischer und didaktischer Zugänglichkeit zu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557295"/>
              </p:ext>
            </p:extLst>
          </p:nvPr>
        </p:nvGraphicFramePr>
        <p:xfrm>
          <a:off x="987002" y="1209513"/>
          <a:ext cx="10009111" cy="352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8784749" name="Rechteck: obere Ecken abgerundet 438784748"/>
          <p:cNvSpPr/>
          <p:nvPr/>
        </p:nvSpPr>
        <p:spPr bwMode="auto">
          <a:xfrm rot="5399943">
            <a:off x="6024245" y="396334"/>
            <a:ext cx="849964" cy="9093753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chemeClr val="accent3">
                <a:shade val="50000"/>
                <a:hueOff val="-354122"/>
                <a:satOff val="-34597"/>
                <a:lumOff val="35016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vert270" wrap="square" lIns="149350" tIns="13333" rIns="13333" bIns="13333" numCol="1" spcCol="1267" rtlCol="0" fromWordArt="0" anchor="ctr" anchorCtr="0" forceAA="0" compatLnSpc="0">
            <a:noAutofit/>
          </a:bodyPr>
          <a:lstStyle/>
          <a:p>
            <a:pPr marL="316922" indent="-316922" algn="l">
              <a:buFont typeface="Arial"/>
              <a:buChar char="•"/>
              <a:defRPr/>
            </a:pPr>
            <a:r>
              <a:rPr lang="de-DE" sz="21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Gesetzliche Verankerung der Barrierefreiheit auf mehreren Ebenen</a:t>
            </a:r>
            <a:r>
              <a:rPr lang="de-DE" sz="21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endParaRPr sz="2100" dirty="0"/>
          </a:p>
        </p:txBody>
      </p:sp>
      <p:sp>
        <p:nvSpPr>
          <p:cNvPr id="364457916" name="Textfeld 364457915"/>
          <p:cNvSpPr txBox="1"/>
          <p:nvPr/>
        </p:nvSpPr>
        <p:spPr bwMode="auto">
          <a:xfrm>
            <a:off x="573937" y="5959749"/>
            <a:ext cx="11217487" cy="3965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buFont typeface="Wingdings"/>
              <a:buChar char="Ø"/>
              <a:defRPr/>
            </a:pPr>
            <a:r>
              <a:rPr lang="de-DE" sz="2000" b="0" i="1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 ABER aktuell noch geringe Umsetzung der gesetzlichen Anforderungen im </a:t>
            </a:r>
            <a:r>
              <a:rPr lang="de-DE" sz="2000" i="1"/>
              <a:t>Hochschulalltag</a:t>
            </a:r>
            <a:endParaRPr/>
          </a:p>
        </p:txBody>
      </p:sp>
      <p:sp>
        <p:nvSpPr>
          <p:cNvPr id="1566052984" name="Textfeld 6"/>
          <p:cNvSpPr txBox="1"/>
          <p:nvPr/>
        </p:nvSpPr>
        <p:spPr bwMode="auto">
          <a:xfrm>
            <a:off x="7574812" y="6391908"/>
            <a:ext cx="4081983" cy="30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400"/>
              <a:t>Vgl. Berghoff et al. 2021; Podszus 2019</a:t>
            </a:r>
            <a:endParaRPr sz="1400"/>
          </a:p>
        </p:txBody>
      </p:sp>
      <p:sp>
        <p:nvSpPr>
          <p:cNvPr id="2013380947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DB5927D-522E-FBA8-CEF2-6378CA838EA5}" type="slidenum">
              <a:rPr lang="de-DE"/>
              <a:t>4</a:t>
            </a:fld>
            <a:endParaRPr lang="de-DE"/>
          </a:p>
        </p:txBody>
      </p:sp>
      <p:sp>
        <p:nvSpPr>
          <p:cNvPr id="1014258937" name="Pfeil: Chevron 101425893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5399943">
            <a:off x="790850" y="4714408"/>
            <a:ext cx="1307639" cy="915346"/>
          </a:xfrm>
          <a:prstGeom prst="chevron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accent3">
                <a:shade val="50000"/>
                <a:hueOff val="-354122"/>
                <a:satOff val="-34597"/>
                <a:lumOff val="35016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vert270" wrap="square" lIns="16508" tIns="16508" rIns="16508" bIns="16508" numCol="1" spcCol="1267" rtlCol="0" fromWordArt="0" anchor="ctr" anchorCtr="0" forceAA="0" compatLnSpc="0">
            <a:noAutofit/>
          </a:bodyPr>
          <a:lstStyle/>
          <a:p>
            <a:pPr marL="0" lvl="0" indent="0" algn="ctr" defTabSz="111124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600"/>
          </a:p>
        </p:txBody>
      </p:sp>
      <p:sp>
        <p:nvSpPr>
          <p:cNvPr id="2" name="Bogen 1">
            <a:extLst>
              <a:ext uri="{FF2B5EF4-FFF2-40B4-BE49-F238E27FC236}">
                <a16:creationId xmlns:a16="http://schemas.microsoft.com/office/drawing/2014/main" id="{F264927F-22D1-13AD-C6C8-29AA43F64A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6993279" flipH="1">
            <a:off x="10908020" y="-260686"/>
            <a:ext cx="1766806" cy="1408963"/>
          </a:xfrm>
          <a:prstGeom prst="arc">
            <a:avLst>
              <a:gd name="adj1" fmla="val 15151406"/>
              <a:gd name="adj2" fmla="val 2422651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Bogen 2">
            <a:extLst>
              <a:ext uri="{FF2B5EF4-FFF2-40B4-BE49-F238E27FC236}">
                <a16:creationId xmlns:a16="http://schemas.microsoft.com/office/drawing/2014/main" id="{2D56EC07-E717-018D-3BB1-C7A3CB61C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7555765" flipH="1">
            <a:off x="-768025" y="5537398"/>
            <a:ext cx="1766806" cy="1408963"/>
          </a:xfrm>
          <a:prstGeom prst="arc">
            <a:avLst>
              <a:gd name="adj1" fmla="val 15151406"/>
              <a:gd name="adj2" fmla="val 2422651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15894054" name="Titel 1"/>
          <p:cNvSpPr>
            <a:spLocks noGrp="1"/>
          </p:cNvSpPr>
          <p:nvPr>
            <p:ph type="title"/>
          </p:nvPr>
        </p:nvSpPr>
        <p:spPr bwMode="auto">
          <a:xfrm>
            <a:off x="843878" y="365124"/>
            <a:ext cx="10515600" cy="1325562"/>
          </a:xfrm>
        </p:spPr>
        <p:txBody>
          <a:bodyPr/>
          <a:lstStyle/>
          <a:p>
            <a:pPr algn="ctr">
              <a:defRPr/>
            </a:pPr>
            <a:r>
              <a:rPr lang="de-DE" dirty="0"/>
              <a:t>Grundgedanken und Ziele</a:t>
            </a:r>
            <a:endParaRPr dirty="0"/>
          </a:p>
        </p:txBody>
      </p:sp>
      <p:sp>
        <p:nvSpPr>
          <p:cNvPr id="539120698" name="Inhaltsplatzhalter 2"/>
          <p:cNvSpPr>
            <a:spLocks noGrp="1"/>
          </p:cNvSpPr>
          <p:nvPr>
            <p:ph idx="1"/>
          </p:nvPr>
        </p:nvSpPr>
        <p:spPr bwMode="auto">
          <a:xfrm>
            <a:off x="659661" y="1614485"/>
            <a:ext cx="10765575" cy="386141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 lnSpcReduction="2000"/>
          </a:bodyPr>
          <a:lstStyle/>
          <a:p>
            <a:pPr>
              <a:defRPr/>
            </a:pPr>
            <a:endParaRPr lang="de-DE" sz="2400" dirty="0"/>
          </a:p>
          <a:p>
            <a:pPr>
              <a:lnSpc>
                <a:spcPct val="120000"/>
              </a:lnSpc>
              <a:defRPr/>
            </a:pPr>
            <a:r>
              <a:rPr lang="de-DE" sz="2400" dirty="0"/>
              <a:t>Umfängliche Teilhabe an digitalen Lehrveranstaltungen ist abhängig von der Gestaltung durch die Lehrenden.</a:t>
            </a:r>
            <a:endParaRPr lang="de-DE" dirty="0"/>
          </a:p>
          <a:p>
            <a:pPr marL="0" indent="0">
              <a:buNone/>
              <a:defRPr/>
            </a:pPr>
            <a:endParaRPr lang="de-DE" sz="2400" dirty="0"/>
          </a:p>
          <a:p>
            <a:pPr>
              <a:defRPr/>
            </a:pPr>
            <a:r>
              <a:rPr lang="de-DE" sz="2400" dirty="0"/>
              <a:t>Grundlegende Bereitschaft bei Lehrenden, digitale Barrierefreiheit in ihrer Lehre umzusetzen.</a:t>
            </a:r>
            <a:endParaRPr dirty="0"/>
          </a:p>
          <a:p>
            <a:pPr>
              <a:buFont typeface="Wingdings"/>
              <a:buChar char="Ø"/>
              <a:defRPr/>
            </a:pPr>
            <a:endParaRPr lang="de-DE" sz="2400" dirty="0"/>
          </a:p>
          <a:p>
            <a:pPr>
              <a:buFont typeface="Wingdings"/>
              <a:buChar char="Ø"/>
              <a:defRPr/>
            </a:pPr>
            <a:r>
              <a:rPr lang="de-DE" sz="2400" dirty="0"/>
              <a:t> ABER Lehrende mit einer Reihe von Hindernissen konfrontiert.</a:t>
            </a:r>
          </a:p>
          <a:p>
            <a:pPr marL="0" indent="0">
              <a:buFont typeface="Wingdings"/>
              <a:buNone/>
              <a:defRPr/>
            </a:pPr>
            <a:endParaRPr dirty="0"/>
          </a:p>
        </p:txBody>
      </p:sp>
      <p:sp>
        <p:nvSpPr>
          <p:cNvPr id="1858775802" name="Rechteck: abgerundete Ecken 5"/>
          <p:cNvSpPr/>
          <p:nvPr/>
        </p:nvSpPr>
        <p:spPr bwMode="auto">
          <a:xfrm>
            <a:off x="624037" y="5184594"/>
            <a:ext cx="10801198" cy="67786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</a:rPr>
              <a:t>Notwendigkeit einer zugänglichen Lehre für Alle.</a:t>
            </a:r>
            <a:endParaRPr/>
          </a:p>
        </p:txBody>
      </p:sp>
      <p:sp>
        <p:nvSpPr>
          <p:cNvPr id="94865185" name="Textfeld 4"/>
          <p:cNvSpPr txBox="1"/>
          <p:nvPr/>
        </p:nvSpPr>
        <p:spPr bwMode="auto">
          <a:xfrm>
            <a:off x="8139912" y="6372817"/>
            <a:ext cx="3285324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/>
              <a:t>Vgl. Kuhlmann et al. 2023</a:t>
            </a:r>
            <a:endParaRPr/>
          </a:p>
        </p:txBody>
      </p:sp>
      <p:sp>
        <p:nvSpPr>
          <p:cNvPr id="141354155" name="Foliennummernplatzhalter 3"/>
          <p:cNvSpPr>
            <a:spLocks noGrp="1"/>
          </p:cNvSpPr>
          <p:nvPr>
            <p:ph type="sldNum" sz="quarter" idx="12"/>
          </p:nvPr>
        </p:nvSpPr>
        <p:spPr bwMode="auto">
          <a:xfrm>
            <a:off x="7836749" y="6054209"/>
            <a:ext cx="4119562" cy="684727"/>
          </a:xfrm>
        </p:spPr>
        <p:txBody>
          <a:bodyPr/>
          <a:lstStyle/>
          <a:p>
            <a:pPr>
              <a:defRPr/>
            </a:pPr>
            <a:fld id="{F6A82709-72CA-92E5-6AD6-2EF987176480}" type="slidenum">
              <a:rPr lang="de-DE"/>
              <a:t>5</a:t>
            </a:fld>
            <a:endParaRPr lang="de-DE"/>
          </a:p>
        </p:txBody>
      </p:sp>
      <p:sp>
        <p:nvSpPr>
          <p:cNvPr id="2" name="Bogen 1">
            <a:extLst>
              <a:ext uri="{FF2B5EF4-FFF2-40B4-BE49-F238E27FC236}">
                <a16:creationId xmlns:a16="http://schemas.microsoft.com/office/drawing/2014/main" id="{6FD70E7F-D18B-3E3A-69E9-60BFD75A4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5348418" flipH="1">
            <a:off x="-421494" y="-646070"/>
            <a:ext cx="2691786" cy="1535099"/>
          </a:xfrm>
          <a:prstGeom prst="arc">
            <a:avLst>
              <a:gd name="adj1" fmla="val 15151406"/>
              <a:gd name="adj2" fmla="val 889812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Bogen 2">
            <a:extLst>
              <a:ext uri="{FF2B5EF4-FFF2-40B4-BE49-F238E27FC236}">
                <a16:creationId xmlns:a16="http://schemas.microsoft.com/office/drawing/2014/main" id="{65A12F85-67BC-786B-8A9B-A28DED2F6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5348418" flipV="1">
            <a:off x="836843" y="1431035"/>
            <a:ext cx="2691786" cy="1535099"/>
          </a:xfrm>
          <a:prstGeom prst="arc">
            <a:avLst>
              <a:gd name="adj1" fmla="val 16877927"/>
              <a:gd name="adj2" fmla="val 889812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9EF83524-8B6B-4835-7D9C-D3A028636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0535462">
            <a:off x="5799190" y="5545410"/>
            <a:ext cx="1421517" cy="794426"/>
          </a:xfrm>
          <a:prstGeom prst="arc">
            <a:avLst>
              <a:gd name="adj1" fmla="val 12470820"/>
              <a:gd name="adj2" fmla="val 889812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6" name="Bogen 5">
            <a:extLst>
              <a:ext uri="{FF2B5EF4-FFF2-40B4-BE49-F238E27FC236}">
                <a16:creationId xmlns:a16="http://schemas.microsoft.com/office/drawing/2014/main" id="{FA30F249-A968-BAD0-B38F-5602FD618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926981">
            <a:off x="6652685" y="6158663"/>
            <a:ext cx="1421517" cy="794426"/>
          </a:xfrm>
          <a:prstGeom prst="arc">
            <a:avLst>
              <a:gd name="adj1" fmla="val 13670606"/>
              <a:gd name="adj2" fmla="val 889812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3699219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t>Vorstellung Michael Johannfunke</a:t>
            </a:r>
          </a:p>
        </p:txBody>
      </p:sp>
      <p:sp>
        <p:nvSpPr>
          <p:cNvPr id="1382454091" name="Inhaltsplatzhalter 2"/>
          <p:cNvSpPr>
            <a:spLocks noGrp="1"/>
          </p:cNvSpPr>
          <p:nvPr>
            <p:ph idx="1"/>
          </p:nvPr>
        </p:nvSpPr>
        <p:spPr bwMode="auto">
          <a:xfrm>
            <a:off x="838200" y="1967140"/>
            <a:ext cx="10515600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Universität Bielefeld </a:t>
            </a:r>
          </a:p>
          <a:p>
            <a:pPr>
              <a:defRPr/>
            </a:pPr>
            <a:endParaRPr lang="de-DE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Koordinator der Zentralen Anlaufstelle Barrierefrei (ZAB) </a:t>
            </a:r>
          </a:p>
          <a:p>
            <a:pPr>
              <a:defRPr/>
            </a:pPr>
            <a:endParaRPr lang="de-DE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Beauftragter für Studierende mit Behinderung und chronischer Erkrankung</a:t>
            </a:r>
          </a:p>
          <a:p>
            <a:pPr>
              <a:defRPr/>
            </a:pPr>
            <a:endParaRPr lang="de-DE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Vertrauensperson für schwerbehinderte Menschen</a:t>
            </a:r>
          </a:p>
          <a:p>
            <a:pPr>
              <a:defRPr/>
            </a:pPr>
            <a:endParaRPr lang="de-DE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Forschungsprojekt SHUFFLE</a:t>
            </a:r>
            <a:endParaRPr sz="3600" dirty="0"/>
          </a:p>
        </p:txBody>
      </p:sp>
      <p:pic>
        <p:nvPicPr>
          <p:cNvPr id="2" name="Grafik 1" descr="Logo der Universität Bielefeld.">
            <a:extLst>
              <a:ext uri="{FF2B5EF4-FFF2-40B4-BE49-F238E27FC236}">
                <a16:creationId xmlns:a16="http://schemas.microsoft.com/office/drawing/2014/main" id="{8756BDEC-0ACC-DBEB-ED49-D5ECCF2B2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56" y="1859032"/>
            <a:ext cx="2405743" cy="573244"/>
          </a:xfrm>
          <a:prstGeom prst="rect">
            <a:avLst/>
          </a:prstGeom>
        </p:spPr>
      </p:pic>
      <p:sp>
        <p:nvSpPr>
          <p:cNvPr id="4" name="Bogen 3">
            <a:extLst>
              <a:ext uri="{FF2B5EF4-FFF2-40B4-BE49-F238E27FC236}">
                <a16:creationId xmlns:a16="http://schemas.microsoft.com/office/drawing/2014/main" id="{FACF05FA-591C-56BF-05AF-87DF78229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2588859">
            <a:off x="11241026" y="260356"/>
            <a:ext cx="2691786" cy="1535099"/>
          </a:xfrm>
          <a:prstGeom prst="arc">
            <a:avLst>
              <a:gd name="adj1" fmla="val 16877927"/>
              <a:gd name="adj2" fmla="val 889812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Bogen 2">
            <a:extLst>
              <a:ext uri="{FF2B5EF4-FFF2-40B4-BE49-F238E27FC236}">
                <a16:creationId xmlns:a16="http://schemas.microsoft.com/office/drawing/2014/main" id="{5ECF6547-6D40-C740-D071-FED555CA1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5624662">
            <a:off x="10050771" y="3375259"/>
            <a:ext cx="2691786" cy="1535099"/>
          </a:xfrm>
          <a:prstGeom prst="arc">
            <a:avLst>
              <a:gd name="adj1" fmla="val 16877927"/>
              <a:gd name="adj2" fmla="val 889812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64142267-0B28-EBB0-4500-B66C7C820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4637868">
            <a:off x="9709421" y="5196306"/>
            <a:ext cx="1666874" cy="1452561"/>
          </a:xfrm>
          <a:prstGeom prst="arc">
            <a:avLst>
              <a:gd name="adj1" fmla="val 15026639"/>
              <a:gd name="adj2" fmla="val 3790737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6" name="Bogen 5">
            <a:extLst>
              <a:ext uri="{FF2B5EF4-FFF2-40B4-BE49-F238E27FC236}">
                <a16:creationId xmlns:a16="http://schemas.microsoft.com/office/drawing/2014/main" id="{BC323435-D867-4740-E49A-632F72BA1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3638192">
            <a:off x="8770109" y="6374720"/>
            <a:ext cx="1666874" cy="1452561"/>
          </a:xfrm>
          <a:prstGeom prst="arc">
            <a:avLst>
              <a:gd name="adj1" fmla="val 15026639"/>
              <a:gd name="adj2" fmla="val 3790737"/>
            </a:avLst>
          </a:prstGeom>
          <a:ln w="28575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>
              <a:shade val="50000"/>
            </a:schemeClr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196</Words>
  <Application>Microsoft Office PowerPoint</Application>
  <DocSecurity>0</DocSecurity>
  <PresentationFormat>Breitbild</PresentationFormat>
  <Paragraphs>50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Wingdings</vt:lpstr>
      <vt:lpstr>Office Theme</vt:lpstr>
      <vt:lpstr>Auftaktveranstaltung</vt:lpstr>
      <vt:lpstr>Wer sind wir?</vt:lpstr>
      <vt:lpstr>Wozu diese Veranstaltungsreihe?</vt:lpstr>
      <vt:lpstr>Hintergründe</vt:lpstr>
      <vt:lpstr>Grundgedanken und Ziele</vt:lpstr>
      <vt:lpstr>Vorstellung Michael Johannfunke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Auftaktveranstaltung</dc:title>
  <dc:subject/>
  <dc:creator>Ann-Katrin Böhm</dc:creator>
  <cp:keywords/>
  <dc:description/>
  <cp:lastModifiedBy>Hakan Ali Cetin</cp:lastModifiedBy>
  <cp:revision>10</cp:revision>
  <dcterms:modified xsi:type="dcterms:W3CDTF">2024-05-07T07:50:37Z</dcterms:modified>
  <cp:category/>
  <dc:identifier/>
  <cp:contentStatus/>
  <dc:language/>
  <cp:version/>
</cp:coreProperties>
</file>