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Lst>
  <p:notesMasterIdLst>
    <p:notesMasterId r:id="rId12"/>
  </p:notesMasterIdLst>
  <p:sldIdLst>
    <p:sldId id="276" r:id="rId3"/>
    <p:sldId id="286" r:id="rId4"/>
    <p:sldId id="256" r:id="rId5"/>
    <p:sldId id="287" r:id="rId6"/>
    <p:sldId id="279" r:id="rId7"/>
    <p:sldId id="288" r:id="rId8"/>
    <p:sldId id="291" r:id="rId9"/>
    <p:sldId id="294" r:id="rId10"/>
    <p:sldId id="293"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na Cordi" initials="LC" lastIdx="1" clrIdx="0">
    <p:extLst>
      <p:ext uri="{19B8F6BF-5375-455C-9EA6-DF929625EA0E}">
        <p15:presenceInfo xmlns:p15="http://schemas.microsoft.com/office/powerpoint/2012/main" userId="S-1-5-21-3718083837-3527758939-3111631578-191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8" autoAdjust="0"/>
    <p:restoredTop sz="52564" autoAdjust="0"/>
  </p:normalViewPr>
  <p:slideViewPr>
    <p:cSldViewPr snapToGrid="0">
      <p:cViewPr varScale="1">
        <p:scale>
          <a:sx n="33" d="100"/>
          <a:sy n="33" d="100"/>
        </p:scale>
        <p:origin x="1872" y="3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D6DED-D7F3-480D-9170-8D530BEA8A85}" type="datetimeFigureOut">
              <a:rPr lang="de-DE" smtClean="0"/>
              <a:t>23.07.2024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53ED14-D463-4036-AF1A-C691F1BBE438}" type="slidenum">
              <a:rPr lang="de-DE" smtClean="0"/>
              <a:t>‹Nr.›</a:t>
            </a:fld>
            <a:endParaRPr lang="de-DE"/>
          </a:p>
        </p:txBody>
      </p:sp>
    </p:spTree>
    <p:extLst>
      <p:ext uri="{BB962C8B-B14F-4D97-AF65-F5344CB8AC3E}">
        <p14:creationId xmlns:p14="http://schemas.microsoft.com/office/powerpoint/2010/main" val="1818054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F753ED14-D463-4036-AF1A-C691F1BBE438}" type="slidenum">
              <a:rPr lang="de-DE" smtClean="0"/>
              <a:t>1</a:t>
            </a:fld>
            <a:endParaRPr lang="de-DE"/>
          </a:p>
        </p:txBody>
      </p:sp>
    </p:spTree>
    <p:extLst>
      <p:ext uri="{BB962C8B-B14F-4D97-AF65-F5344CB8AC3E}">
        <p14:creationId xmlns:p14="http://schemas.microsoft.com/office/powerpoint/2010/main" val="65233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753ED14-D463-4036-AF1A-C691F1BBE438}" type="slidenum">
              <a:rPr lang="de-DE" smtClean="0"/>
              <a:t>2</a:t>
            </a:fld>
            <a:endParaRPr lang="de-DE"/>
          </a:p>
        </p:txBody>
      </p:sp>
    </p:spTree>
    <p:extLst>
      <p:ext uri="{BB962C8B-B14F-4D97-AF65-F5344CB8AC3E}">
        <p14:creationId xmlns:p14="http://schemas.microsoft.com/office/powerpoint/2010/main" val="2598073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3</a:t>
            </a:fld>
            <a:endParaRPr lang="en-US"/>
          </a:p>
        </p:txBody>
      </p:sp>
    </p:spTree>
    <p:extLst>
      <p:ext uri="{BB962C8B-B14F-4D97-AF65-F5344CB8AC3E}">
        <p14:creationId xmlns:p14="http://schemas.microsoft.com/office/powerpoint/2010/main" val="3802988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4</a:t>
            </a:fld>
            <a:endParaRPr lang="en-US"/>
          </a:p>
        </p:txBody>
      </p:sp>
    </p:spTree>
    <p:extLst>
      <p:ext uri="{BB962C8B-B14F-4D97-AF65-F5344CB8AC3E}">
        <p14:creationId xmlns:p14="http://schemas.microsoft.com/office/powerpoint/2010/main" val="4136981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F753ED14-D463-4036-AF1A-C691F1BBE438}" type="slidenum">
              <a:rPr lang="de-DE" smtClean="0"/>
              <a:t>5</a:t>
            </a:fld>
            <a:endParaRPr lang="de-DE"/>
          </a:p>
        </p:txBody>
      </p:sp>
    </p:spTree>
    <p:extLst>
      <p:ext uri="{BB962C8B-B14F-4D97-AF65-F5344CB8AC3E}">
        <p14:creationId xmlns:p14="http://schemas.microsoft.com/office/powerpoint/2010/main" val="3166574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53ED14-D463-4036-AF1A-C691F1BBE438}"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392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7</a:t>
            </a:fld>
            <a:endParaRPr lang="en-US"/>
          </a:p>
        </p:txBody>
      </p:sp>
    </p:spTree>
    <p:extLst>
      <p:ext uri="{BB962C8B-B14F-4D97-AF65-F5344CB8AC3E}">
        <p14:creationId xmlns:p14="http://schemas.microsoft.com/office/powerpoint/2010/main" val="3911515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8</a:t>
            </a:fld>
            <a:endParaRPr lang="en-US"/>
          </a:p>
        </p:txBody>
      </p:sp>
    </p:spTree>
    <p:extLst>
      <p:ext uri="{BB962C8B-B14F-4D97-AF65-F5344CB8AC3E}">
        <p14:creationId xmlns:p14="http://schemas.microsoft.com/office/powerpoint/2010/main" val="4188137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9</a:t>
            </a:fld>
            <a:endParaRPr lang="en-US"/>
          </a:p>
        </p:txBody>
      </p:sp>
    </p:spTree>
    <p:extLst>
      <p:ext uri="{BB962C8B-B14F-4D97-AF65-F5344CB8AC3E}">
        <p14:creationId xmlns:p14="http://schemas.microsoft.com/office/powerpoint/2010/main" val="581924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48474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271544" y="6376673"/>
            <a:ext cx="3735791" cy="115737"/>
          </a:xfrm>
        </p:spPr>
        <p:txBody>
          <a:bodyPr lIns="0" tIns="0" rIns="0" bIns="0"/>
          <a:lstStyle>
            <a:lvl1pPr>
              <a:defRPr sz="862" b="0" i="0">
                <a:solidFill>
                  <a:srgbClr val="7E7E7E"/>
                </a:solidFill>
                <a:latin typeface="Corbel"/>
                <a:cs typeface="Corbel"/>
              </a:defRPr>
            </a:lvl1pPr>
          </a:lstStyle>
          <a:p>
            <a:pPr marL="11527" algn="ctr">
              <a:lnSpc>
                <a:spcPts val="912"/>
              </a:lnSpc>
            </a:pPr>
            <a:r>
              <a:rPr lang="de-DE" dirty="0"/>
              <a:t>Gemeinsam Barrieren abbauen</a:t>
            </a:r>
          </a:p>
        </p:txBody>
      </p:sp>
      <p:sp>
        <p:nvSpPr>
          <p:cNvPr id="5" name="Holder 5"/>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extLst>
      <p:ext uri="{BB962C8B-B14F-4D97-AF65-F5344CB8AC3E}">
        <p14:creationId xmlns:p14="http://schemas.microsoft.com/office/powerpoint/2010/main" val="4090576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228104" y="6377940"/>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extLst>
      <p:ext uri="{BB962C8B-B14F-4D97-AF65-F5344CB8AC3E}">
        <p14:creationId xmlns:p14="http://schemas.microsoft.com/office/powerpoint/2010/main" val="73032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AD09D65-1785-440F-B143-E5D9BB6993AD}"/>
              </a:ext>
            </a:extLst>
          </p:cNvPr>
          <p:cNvSpPr>
            <a:spLocks noGrp="1"/>
          </p:cNvSpPr>
          <p:nvPr>
            <p:ph type="dt" sz="half" idx="10"/>
          </p:nvPr>
        </p:nvSpPr>
        <p:spPr/>
        <p:txBody>
          <a:bodyPr/>
          <a:lstStyle/>
          <a:p>
            <a:fld id="{68877D77-6729-45E5-BD71-7A338AA5B0F7}" type="datetimeFigureOut">
              <a:rPr lang="en-US" smtClean="0"/>
              <a:t>7/23/2024</a:t>
            </a:fld>
            <a:endParaRPr lang="en-US"/>
          </a:p>
        </p:txBody>
      </p:sp>
      <p:sp>
        <p:nvSpPr>
          <p:cNvPr id="4" name="Espace réservé du numéro de diapositive 3">
            <a:extLst>
              <a:ext uri="{FF2B5EF4-FFF2-40B4-BE49-F238E27FC236}">
                <a16:creationId xmlns:a16="http://schemas.microsoft.com/office/drawing/2014/main" id="{0C3D0909-D891-4868-9B1D-4F7DB847454C}"/>
              </a:ext>
            </a:extLst>
          </p:cNvPr>
          <p:cNvSpPr>
            <a:spLocks noGrp="1"/>
          </p:cNvSpPr>
          <p:nvPr>
            <p:ph type="sldNum" sz="quarter" idx="12"/>
          </p:nvPr>
        </p:nvSpPr>
        <p:spPr/>
        <p:txBody>
          <a:bodyPr/>
          <a:lstStyle/>
          <a:p>
            <a:fld id="{D53A02D4-7680-405C-8D15-55132C7CDD9B}" type="slidenum">
              <a:rPr lang="en-US" smtClean="0"/>
              <a:t>‹Nr.›</a:t>
            </a:fld>
            <a:endParaRPr lang="en-US"/>
          </a:p>
        </p:txBody>
      </p:sp>
      <p:sp>
        <p:nvSpPr>
          <p:cNvPr id="5" name="Holder 2">
            <a:extLst>
              <a:ext uri="{FF2B5EF4-FFF2-40B4-BE49-F238E27FC236}">
                <a16:creationId xmlns:a16="http://schemas.microsoft.com/office/drawing/2014/main" id="{56F15BAD-7D5A-1B82-0605-6D742FB69A07}"/>
              </a:ext>
            </a:extLst>
          </p:cNvPr>
          <p:cNvSpPr txBox="1">
            <a:spLocks/>
          </p:cNvSpPr>
          <p:nvPr userDrawn="1"/>
        </p:nvSpPr>
        <p:spPr>
          <a:xfrm>
            <a:off x="4228104" y="6377940"/>
            <a:ext cx="3735791" cy="115737"/>
          </a:xfrm>
          <a:prstGeom prst="rect">
            <a:avLst/>
          </a:prstGeom>
        </p:spPr>
        <p:txBody>
          <a:bodyPr wrap="square" lIns="0" tIns="0" rIns="0" bIns="0">
            <a:spAutoFit/>
          </a:bodyPr>
          <a:lstStyle>
            <a:defPPr>
              <a:defRPr lang="de-DE"/>
            </a:defPPr>
            <a:lvl1pPr marL="0" algn="ctr" defTabSz="914400" rtl="0" eaLnBrk="1" latinLnBrk="0" hangingPunct="1">
              <a:defRPr sz="862" b="0" i="0" kern="1200">
                <a:solidFill>
                  <a:srgbClr val="7E7E7E"/>
                </a:solidFill>
                <a:latin typeface="Corbel"/>
                <a:ea typeface="+mn-ea"/>
                <a:cs typeface="Corbe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527">
              <a:lnSpc>
                <a:spcPts val="912"/>
              </a:lnSpc>
            </a:pPr>
            <a:r>
              <a:rPr lang="de-DE"/>
              <a:t>Gemeinsam Barrieren abbauen</a:t>
            </a:r>
            <a:endParaRPr lang="de-DE" dirty="0"/>
          </a:p>
        </p:txBody>
      </p:sp>
    </p:spTree>
    <p:custDataLst>
      <p:tags r:id="rId1"/>
    </p:custDataLst>
    <p:extLst>
      <p:ext uri="{BB962C8B-B14F-4D97-AF65-F5344CB8AC3E}">
        <p14:creationId xmlns:p14="http://schemas.microsoft.com/office/powerpoint/2010/main" val="2956429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3" name="Holder 3"/>
          <p:cNvSpPr>
            <a:spLocks noGrp="1"/>
          </p:cNvSpPr>
          <p:nvPr>
            <p:ph type="body" idx="1"/>
          </p:nvPr>
        </p:nvSpPr>
        <p:spPr/>
        <p:txBody>
          <a:bodyPr lIns="0" tIns="0" rIns="0" bIns="0"/>
          <a:lstStyle>
            <a:lvl1pPr>
              <a:defRPr/>
            </a:lvl1pPr>
          </a:lstStyle>
          <a:p>
            <a:endParaRPr dirty="0"/>
          </a:p>
        </p:txBody>
      </p:sp>
      <p:sp>
        <p:nvSpPr>
          <p:cNvPr id="5" name="Holder 5"/>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6" name="Holder 6"/>
          <p:cNvSpPr>
            <a:spLocks noGrp="1"/>
          </p:cNvSpPr>
          <p:nvPr>
            <p:ph type="sldNum" sz="quarter" idx="7"/>
          </p:nvPr>
        </p:nvSpPr>
        <p:spPr>
          <a:xfrm>
            <a:off x="8778240" y="6195253"/>
            <a:ext cx="3080859" cy="276999"/>
          </a:xfrm>
        </p:spPr>
        <p:txBody>
          <a:bodyPr lIns="0" tIns="0" rIns="0" bIns="0"/>
          <a:lstStyle>
            <a:lvl1pPr algn="r">
              <a:defRPr>
                <a:solidFill>
                  <a:schemeClr val="tx1">
                    <a:tint val="75000"/>
                  </a:schemeClr>
                </a:solidFill>
              </a:defRPr>
            </a:lvl1pPr>
          </a:lstStyle>
          <a:p>
            <a:fld id="{B6F15528-21DE-4FAA-801E-634DDDAF4B2B}" type="slidenum">
              <a:t>‹Nr.›</a:t>
            </a:fld>
            <a:endParaRPr/>
          </a:p>
        </p:txBody>
      </p:sp>
      <p:sp>
        <p:nvSpPr>
          <p:cNvPr id="7" name="Holder 2">
            <a:extLst>
              <a:ext uri="{FF2B5EF4-FFF2-40B4-BE49-F238E27FC236}">
                <a16:creationId xmlns:a16="http://schemas.microsoft.com/office/drawing/2014/main" id="{6B400698-93EA-1743-3756-76D0AD2DEF88}"/>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233726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3" name="Holder 3"/>
          <p:cNvSpPr>
            <a:spLocks noGrp="1"/>
          </p:cNvSpPr>
          <p:nvPr>
            <p:ph sz="half" idx="2"/>
          </p:nvPr>
        </p:nvSpPr>
        <p:spPr>
          <a:xfrm>
            <a:off x="609601"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wrap="square" lIns="0" tIns="0" rIns="0" bIns="0">
            <a:spAutoFit/>
          </a:bodyPr>
          <a:lstStyle>
            <a:lvl1pPr>
              <a:defRPr/>
            </a:lvl1pPr>
          </a:lstStyle>
          <a:p>
            <a:endParaRPr/>
          </a:p>
        </p:txBody>
      </p:sp>
      <p:sp>
        <p:nvSpPr>
          <p:cNvPr id="6" name="Holder 6"/>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
        <p:nvSpPr>
          <p:cNvPr id="8" name="Holder 2">
            <a:extLst>
              <a:ext uri="{FF2B5EF4-FFF2-40B4-BE49-F238E27FC236}">
                <a16:creationId xmlns:a16="http://schemas.microsoft.com/office/drawing/2014/main" id="{B7925DEE-3CA8-3001-1FF3-1953AE04E0BD}"/>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2451097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4" name="Holder 4"/>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
        <p:nvSpPr>
          <p:cNvPr id="6" name="Holder 2">
            <a:extLst>
              <a:ext uri="{FF2B5EF4-FFF2-40B4-BE49-F238E27FC236}">
                <a16:creationId xmlns:a16="http://schemas.microsoft.com/office/drawing/2014/main" id="{2B11D80A-8141-2B0F-C5C2-F990A41B2C16}"/>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3790286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228104" y="6377940"/>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extLst>
      <p:ext uri="{BB962C8B-B14F-4D97-AF65-F5344CB8AC3E}">
        <p14:creationId xmlns:p14="http://schemas.microsoft.com/office/powerpoint/2010/main" val="218041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48474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271544" y="6376673"/>
            <a:ext cx="3735791" cy="115737"/>
          </a:xfrm>
        </p:spPr>
        <p:txBody>
          <a:bodyPr lIns="0" tIns="0" rIns="0" bIns="0"/>
          <a:lstStyle>
            <a:lvl1pPr>
              <a:defRPr sz="862" b="0" i="0">
                <a:solidFill>
                  <a:srgbClr val="7E7E7E"/>
                </a:solidFill>
                <a:latin typeface="Corbel"/>
                <a:cs typeface="Corbel"/>
              </a:defRPr>
            </a:lvl1pPr>
          </a:lstStyle>
          <a:p>
            <a:pPr marL="11527" algn="ctr">
              <a:lnSpc>
                <a:spcPts val="912"/>
              </a:lnSpc>
            </a:pPr>
            <a:r>
              <a:rPr lang="de-DE" dirty="0"/>
              <a:t>Gemeinsam Barrieren abbauen</a:t>
            </a:r>
          </a:p>
        </p:txBody>
      </p:sp>
      <p:sp>
        <p:nvSpPr>
          <p:cNvPr id="5" name="Holder 5"/>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extLst>
      <p:ext uri="{BB962C8B-B14F-4D97-AF65-F5344CB8AC3E}">
        <p14:creationId xmlns:p14="http://schemas.microsoft.com/office/powerpoint/2010/main" val="292781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3" name="Holder 3"/>
          <p:cNvSpPr>
            <a:spLocks noGrp="1"/>
          </p:cNvSpPr>
          <p:nvPr>
            <p:ph type="body" idx="1"/>
          </p:nvPr>
        </p:nvSpPr>
        <p:spPr/>
        <p:txBody>
          <a:bodyPr lIns="0" tIns="0" rIns="0" bIns="0"/>
          <a:lstStyle>
            <a:lvl1pPr>
              <a:defRPr/>
            </a:lvl1pPr>
          </a:lstStyle>
          <a:p>
            <a:endParaRPr dirty="0"/>
          </a:p>
        </p:txBody>
      </p:sp>
      <p:sp>
        <p:nvSpPr>
          <p:cNvPr id="5" name="Holder 5"/>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6" name="Holder 6"/>
          <p:cNvSpPr>
            <a:spLocks noGrp="1"/>
          </p:cNvSpPr>
          <p:nvPr>
            <p:ph type="sldNum" sz="quarter" idx="7"/>
          </p:nvPr>
        </p:nvSpPr>
        <p:spPr>
          <a:xfrm>
            <a:off x="8778240" y="6195253"/>
            <a:ext cx="3080859" cy="276999"/>
          </a:xfrm>
        </p:spPr>
        <p:txBody>
          <a:bodyPr lIns="0" tIns="0" rIns="0" bIns="0"/>
          <a:lstStyle>
            <a:lvl1pPr algn="r">
              <a:defRPr>
                <a:solidFill>
                  <a:schemeClr val="tx1">
                    <a:tint val="75000"/>
                  </a:schemeClr>
                </a:solidFill>
              </a:defRPr>
            </a:lvl1pPr>
          </a:lstStyle>
          <a:p>
            <a:fld id="{B6F15528-21DE-4FAA-801E-634DDDAF4B2B}" type="slidenum">
              <a:t>‹Nr.›</a:t>
            </a:fld>
            <a:endParaRPr/>
          </a:p>
        </p:txBody>
      </p:sp>
      <p:sp>
        <p:nvSpPr>
          <p:cNvPr id="7" name="Holder 2">
            <a:extLst>
              <a:ext uri="{FF2B5EF4-FFF2-40B4-BE49-F238E27FC236}">
                <a16:creationId xmlns:a16="http://schemas.microsoft.com/office/drawing/2014/main" id="{6B400698-93EA-1743-3756-76D0AD2DEF88}"/>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3455677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3" name="Holder 3"/>
          <p:cNvSpPr>
            <a:spLocks noGrp="1"/>
          </p:cNvSpPr>
          <p:nvPr>
            <p:ph sz="half" idx="2"/>
          </p:nvPr>
        </p:nvSpPr>
        <p:spPr>
          <a:xfrm>
            <a:off x="609601"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wrap="square" lIns="0" tIns="0" rIns="0" bIns="0">
            <a:spAutoFit/>
          </a:bodyPr>
          <a:lstStyle>
            <a:lvl1pPr>
              <a:defRPr/>
            </a:lvl1pPr>
          </a:lstStyle>
          <a:p>
            <a:endParaRPr/>
          </a:p>
        </p:txBody>
      </p:sp>
      <p:sp>
        <p:nvSpPr>
          <p:cNvPr id="6" name="Holder 6"/>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
        <p:nvSpPr>
          <p:cNvPr id="8" name="Holder 2">
            <a:extLst>
              <a:ext uri="{FF2B5EF4-FFF2-40B4-BE49-F238E27FC236}">
                <a16:creationId xmlns:a16="http://schemas.microsoft.com/office/drawing/2014/main" id="{B7925DEE-3CA8-3001-1FF3-1953AE04E0BD}"/>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4168693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4" name="Holder 4"/>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
        <p:nvSpPr>
          <p:cNvPr id="6" name="Holder 2">
            <a:extLst>
              <a:ext uri="{FF2B5EF4-FFF2-40B4-BE49-F238E27FC236}">
                <a16:creationId xmlns:a16="http://schemas.microsoft.com/office/drawing/2014/main" id="{2B11D80A-8141-2B0F-C5C2-F990A41B2C16}"/>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1489572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601" y="1304287"/>
            <a:ext cx="3444023" cy="4243892"/>
          </a:xfrm>
          <a:custGeom>
            <a:avLst/>
            <a:gdLst/>
            <a:ahLst/>
            <a:cxnLst/>
            <a:rect l="l" t="t" r="r" b="b"/>
            <a:pathLst>
              <a:path w="3020695" h="4676140">
                <a:moveTo>
                  <a:pt x="0" y="0"/>
                </a:moveTo>
                <a:lnTo>
                  <a:pt x="0" y="4675631"/>
                </a:lnTo>
                <a:lnTo>
                  <a:pt x="3020567" y="4675631"/>
                </a:lnTo>
                <a:lnTo>
                  <a:pt x="3020567" y="0"/>
                </a:lnTo>
                <a:lnTo>
                  <a:pt x="0" y="0"/>
                </a:lnTo>
                <a:close/>
              </a:path>
            </a:pathLst>
          </a:custGeom>
          <a:solidFill>
            <a:srgbClr val="3FB9D2"/>
          </a:solidFill>
        </p:spPr>
        <p:txBody>
          <a:bodyPr wrap="square" lIns="0" tIns="0" rIns="0" bIns="0" rtlCol="0"/>
          <a:lstStyle/>
          <a:p>
            <a:endParaRPr sz="1634"/>
          </a:p>
        </p:txBody>
      </p:sp>
      <p:sp>
        <p:nvSpPr>
          <p:cNvPr id="17" name="bk object 17"/>
          <p:cNvSpPr/>
          <p:nvPr/>
        </p:nvSpPr>
        <p:spPr>
          <a:xfrm>
            <a:off x="11810172" y="1298756"/>
            <a:ext cx="381826" cy="4253112"/>
          </a:xfrm>
          <a:prstGeom prst="rect">
            <a:avLst/>
          </a:prstGeom>
          <a:blipFill>
            <a:blip r:embed="rId7" cstate="print"/>
            <a:stretch>
              <a:fillRect/>
            </a:stretch>
          </a:blipFill>
        </p:spPr>
        <p:txBody>
          <a:bodyPr wrap="square" lIns="0" tIns="0" rIns="0" bIns="0" rtlCol="0"/>
          <a:lstStyle/>
          <a:p>
            <a:endParaRPr sz="1634"/>
          </a:p>
        </p:txBody>
      </p:sp>
      <p:sp>
        <p:nvSpPr>
          <p:cNvPr id="2" name="Holder 2"/>
          <p:cNvSpPr>
            <a:spLocks noGrp="1"/>
          </p:cNvSpPr>
          <p:nvPr>
            <p:ph type="title"/>
          </p:nvPr>
        </p:nvSpPr>
        <p:spPr>
          <a:xfrm>
            <a:off x="332899" y="3016135"/>
            <a:ext cx="11526200" cy="484748"/>
          </a:xfrm>
          <a:prstGeom prst="rect">
            <a:avLst/>
          </a:prstGeom>
        </p:spPr>
        <p:txBody>
          <a:bodyPr wrap="square" lIns="0" tIns="0" rIns="0" bIns="0">
            <a:spAutoFit/>
          </a:bodyPr>
          <a:lstStyle>
            <a:lvl1pPr>
              <a:defRPr sz="3150" b="0" i="0">
                <a:solidFill>
                  <a:schemeClr val="bg1"/>
                </a:solidFill>
                <a:latin typeface="Corbel"/>
                <a:cs typeface="Corbel"/>
              </a:defRPr>
            </a:lvl1pPr>
          </a:lstStyle>
          <a:p>
            <a:endParaRPr/>
          </a:p>
        </p:txBody>
      </p:sp>
      <p:sp>
        <p:nvSpPr>
          <p:cNvPr id="3" name="Holder 3"/>
          <p:cNvSpPr>
            <a:spLocks noGrp="1"/>
          </p:cNvSpPr>
          <p:nvPr>
            <p:ph type="body" idx="1"/>
          </p:nvPr>
        </p:nvSpPr>
        <p:spPr>
          <a:xfrm>
            <a:off x="609600" y="1577340"/>
            <a:ext cx="10972800" cy="276999"/>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226302" y="6554444"/>
            <a:ext cx="3739395" cy="251159"/>
          </a:xfrm>
          <a:prstGeom prst="rect">
            <a:avLst/>
          </a:prstGeom>
        </p:spPr>
        <p:txBody>
          <a:bodyPr wrap="square" lIns="0" tIns="0" rIns="0" bIns="0">
            <a:spAutoFit/>
          </a:bodyPr>
          <a:lstStyle>
            <a:lvl1pPr algn="ctr">
              <a:defRPr sz="1000" b="0" i="0">
                <a:solidFill>
                  <a:srgbClr val="7E7E7E"/>
                </a:solidFill>
                <a:latin typeface="Corbel"/>
                <a:cs typeface="Corbel"/>
              </a:defRPr>
            </a:lvl1pPr>
          </a:lstStyle>
          <a:p>
            <a:pPr marL="11527">
              <a:lnSpc>
                <a:spcPts val="912"/>
              </a:lnSpc>
            </a:pPr>
            <a:r>
              <a:rPr lang="de-DE" dirty="0"/>
              <a:t>Gemeinsam Barrieren abbauen</a:t>
            </a:r>
          </a:p>
          <a:p>
            <a:pPr marL="11527">
              <a:lnSpc>
                <a:spcPts val="912"/>
              </a:lnSpc>
            </a:pPr>
            <a:endParaRPr lang="de-DE" sz="1452" dirty="0"/>
          </a:p>
        </p:txBody>
      </p:sp>
      <p:sp>
        <p:nvSpPr>
          <p:cNvPr id="5" name="Holder 5"/>
          <p:cNvSpPr>
            <a:spLocks noGrp="1"/>
          </p:cNvSpPr>
          <p:nvPr>
            <p:ph type="dt" sz="half" idx="6"/>
          </p:nvPr>
        </p:nvSpPr>
        <p:spPr>
          <a:xfrm>
            <a:off x="343325" y="5848096"/>
            <a:ext cx="655211" cy="115737"/>
          </a:xfrm>
          <a:prstGeom prst="rect">
            <a:avLst/>
          </a:prstGeom>
        </p:spPr>
        <p:txBody>
          <a:bodyPr wrap="square" lIns="0" tIns="0" rIns="0" bIns="0">
            <a:spAutoFit/>
          </a:bodyPr>
          <a:lstStyle>
            <a:lvl1pPr>
              <a:defRPr sz="862" b="0" i="0">
                <a:solidFill>
                  <a:srgbClr val="7E7E7E"/>
                </a:solidFill>
                <a:latin typeface="Corbel"/>
                <a:cs typeface="Corbel"/>
              </a:defRPr>
            </a:lvl1pPr>
          </a:lstStyle>
          <a:p>
            <a:pPr marL="11527">
              <a:lnSpc>
                <a:spcPts val="912"/>
              </a:lnSpc>
            </a:pPr>
            <a:r>
              <a:rPr lang="de-DE" dirty="0"/>
              <a:t>03.07.2024</a:t>
            </a:r>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endParaRPr dirty="0"/>
          </a:p>
        </p:txBody>
      </p:sp>
      <p:pic>
        <p:nvPicPr>
          <p:cNvPr id="10" name="Grafik 1">
            <a:extLst>
              <a:ext uri="{FF2B5EF4-FFF2-40B4-BE49-F238E27FC236}">
                <a16:creationId xmlns:a16="http://schemas.microsoft.com/office/drawing/2014/main" id="{04ECC9BA-D388-462E-A3CC-ADACEFA112E9}"/>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9907435" y="6103621"/>
            <a:ext cx="1748812" cy="576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8166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defRPr>
          <a:latin typeface="+mj-lt"/>
          <a:ea typeface="+mj-ea"/>
          <a:cs typeface="+mj-cs"/>
        </a:defRPr>
      </a:lvl1pPr>
    </p:titleStyle>
    <p:body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rot="16200000">
            <a:off x="4129713" y="-3904037"/>
            <a:ext cx="815723" cy="9075149"/>
          </a:xfrm>
          <a:custGeom>
            <a:avLst/>
            <a:gdLst/>
            <a:ahLst/>
            <a:cxnLst/>
            <a:rect l="l" t="t" r="r" b="b"/>
            <a:pathLst>
              <a:path w="3020695" h="4676140">
                <a:moveTo>
                  <a:pt x="0" y="0"/>
                </a:moveTo>
                <a:lnTo>
                  <a:pt x="0" y="4675631"/>
                </a:lnTo>
                <a:lnTo>
                  <a:pt x="3020567" y="4675631"/>
                </a:lnTo>
                <a:lnTo>
                  <a:pt x="3020567" y="0"/>
                </a:lnTo>
                <a:lnTo>
                  <a:pt x="0" y="0"/>
                </a:lnTo>
                <a:close/>
              </a:path>
            </a:pathLst>
          </a:custGeom>
          <a:solidFill>
            <a:srgbClr val="3FB9D2"/>
          </a:solidFill>
        </p:spPr>
        <p:txBody>
          <a:bodyPr vert="vert" wrap="square" lIns="0" tIns="0" rIns="0" bIns="0" rtlCol="0" anchor="ctr"/>
          <a:lstStyle/>
          <a:p>
            <a:endParaRPr sz="1634" dirty="0"/>
          </a:p>
        </p:txBody>
      </p:sp>
      <p:sp>
        <p:nvSpPr>
          <p:cNvPr id="17" name="bk object 17"/>
          <p:cNvSpPr/>
          <p:nvPr/>
        </p:nvSpPr>
        <p:spPr>
          <a:xfrm>
            <a:off x="11810172" y="1298756"/>
            <a:ext cx="381826" cy="4253112"/>
          </a:xfrm>
          <a:prstGeom prst="rect">
            <a:avLst/>
          </a:prstGeom>
          <a:blipFill>
            <a:blip r:embed="rId8" cstate="print"/>
            <a:stretch>
              <a:fillRect/>
            </a:stretch>
          </a:blipFill>
        </p:spPr>
        <p:txBody>
          <a:bodyPr wrap="square" lIns="0" tIns="0" rIns="0" bIns="0" rtlCol="0"/>
          <a:lstStyle/>
          <a:p>
            <a:endParaRPr sz="1634"/>
          </a:p>
        </p:txBody>
      </p:sp>
      <p:sp>
        <p:nvSpPr>
          <p:cNvPr id="2" name="Holder 2"/>
          <p:cNvSpPr>
            <a:spLocks noGrp="1"/>
          </p:cNvSpPr>
          <p:nvPr>
            <p:ph type="title"/>
          </p:nvPr>
        </p:nvSpPr>
        <p:spPr>
          <a:xfrm>
            <a:off x="332899" y="3016135"/>
            <a:ext cx="11526200" cy="484748"/>
          </a:xfrm>
          <a:prstGeom prst="rect">
            <a:avLst/>
          </a:prstGeom>
        </p:spPr>
        <p:txBody>
          <a:bodyPr wrap="square" lIns="0" tIns="0" rIns="0" bIns="0">
            <a:spAutoFit/>
          </a:bodyPr>
          <a:lstStyle>
            <a:lvl1pPr>
              <a:defRPr sz="3150" b="0" i="0">
                <a:solidFill>
                  <a:schemeClr val="bg1"/>
                </a:solidFill>
                <a:latin typeface="Corbel"/>
                <a:cs typeface="Corbel"/>
              </a:defRPr>
            </a:lvl1pPr>
          </a:lstStyle>
          <a:p>
            <a:endParaRPr/>
          </a:p>
        </p:txBody>
      </p:sp>
      <p:sp>
        <p:nvSpPr>
          <p:cNvPr id="3" name="Holder 3"/>
          <p:cNvSpPr>
            <a:spLocks noGrp="1"/>
          </p:cNvSpPr>
          <p:nvPr>
            <p:ph type="body" idx="1"/>
          </p:nvPr>
        </p:nvSpPr>
        <p:spPr>
          <a:xfrm>
            <a:off x="609600" y="1577340"/>
            <a:ext cx="10972800" cy="276999"/>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226302" y="6554444"/>
            <a:ext cx="3739395" cy="251159"/>
          </a:xfrm>
          <a:prstGeom prst="rect">
            <a:avLst/>
          </a:prstGeom>
        </p:spPr>
        <p:txBody>
          <a:bodyPr wrap="square" lIns="0" tIns="0" rIns="0" bIns="0">
            <a:spAutoFit/>
          </a:bodyPr>
          <a:lstStyle>
            <a:lvl1pPr algn="ctr">
              <a:defRPr sz="1000" b="0" i="0">
                <a:solidFill>
                  <a:srgbClr val="7E7E7E"/>
                </a:solidFill>
                <a:latin typeface="Corbel"/>
                <a:cs typeface="Corbel"/>
              </a:defRPr>
            </a:lvl1pPr>
          </a:lstStyle>
          <a:p>
            <a:pPr marL="11527">
              <a:lnSpc>
                <a:spcPts val="912"/>
              </a:lnSpc>
            </a:pPr>
            <a:r>
              <a:rPr lang="de-DE" dirty="0"/>
              <a:t>Gemeinsam Barrieren abbauen</a:t>
            </a:r>
          </a:p>
          <a:p>
            <a:pPr marL="11527">
              <a:lnSpc>
                <a:spcPts val="912"/>
              </a:lnSpc>
            </a:pPr>
            <a:endParaRPr lang="de-DE" sz="1452" dirty="0"/>
          </a:p>
        </p:txBody>
      </p:sp>
      <p:sp>
        <p:nvSpPr>
          <p:cNvPr id="5" name="Holder 5"/>
          <p:cNvSpPr>
            <a:spLocks noGrp="1"/>
          </p:cNvSpPr>
          <p:nvPr>
            <p:ph type="dt" sz="half" idx="6"/>
          </p:nvPr>
        </p:nvSpPr>
        <p:spPr>
          <a:xfrm>
            <a:off x="343325" y="5848096"/>
            <a:ext cx="655211" cy="115737"/>
          </a:xfrm>
          <a:prstGeom prst="rect">
            <a:avLst/>
          </a:prstGeom>
        </p:spPr>
        <p:txBody>
          <a:bodyPr wrap="square" lIns="0" tIns="0" rIns="0" bIns="0">
            <a:spAutoFit/>
          </a:bodyPr>
          <a:lstStyle>
            <a:lvl1pPr>
              <a:defRPr sz="862" b="0" i="0">
                <a:solidFill>
                  <a:srgbClr val="7E7E7E"/>
                </a:solidFill>
                <a:latin typeface="Corbel"/>
                <a:cs typeface="Corbel"/>
              </a:defRPr>
            </a:lvl1pPr>
          </a:lstStyle>
          <a:p>
            <a:pPr marL="11527">
              <a:lnSpc>
                <a:spcPts val="912"/>
              </a:lnSpc>
            </a:pPr>
            <a:r>
              <a:rPr lang="de-DE" dirty="0"/>
              <a:t>03.07.2024</a:t>
            </a:r>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endParaRPr dirty="0"/>
          </a:p>
        </p:txBody>
      </p:sp>
      <p:pic>
        <p:nvPicPr>
          <p:cNvPr id="10" name="Grafik 1">
            <a:extLst>
              <a:ext uri="{FF2B5EF4-FFF2-40B4-BE49-F238E27FC236}">
                <a16:creationId xmlns:a16="http://schemas.microsoft.com/office/drawing/2014/main" id="{04ECC9BA-D388-462E-A3CC-ADACEFA112E9}"/>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9907435" y="6103621"/>
            <a:ext cx="1748812" cy="576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333993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hf sldNum="0" hdr="0" dt="0"/>
  <p:txStyles>
    <p:titleStyle>
      <a:lvl1pPr>
        <a:defRPr>
          <a:latin typeface="+mj-lt"/>
          <a:ea typeface="+mj-ea"/>
          <a:cs typeface="+mj-cs"/>
        </a:defRPr>
      </a:lvl1pPr>
    </p:titleStyle>
    <p:body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hyperlink" Target="https://www.ph-freiburg.de/hochschule/hochschulleitung-und-gremien/gleichstellung-akademische-personalentwicklung-und-familienfoerderung/beratung-und-interessensvertretungen.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0.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12572" y="1213292"/>
            <a:ext cx="9624767" cy="4295671"/>
          </a:xfrm>
          <a:custGeom>
            <a:avLst/>
            <a:gdLst/>
            <a:ahLst/>
            <a:cxnLst/>
            <a:rect l="l" t="t" r="r" b="b"/>
            <a:pathLst>
              <a:path w="8018145" h="4677410">
                <a:moveTo>
                  <a:pt x="0" y="0"/>
                </a:moveTo>
                <a:lnTo>
                  <a:pt x="0" y="4677155"/>
                </a:lnTo>
                <a:lnTo>
                  <a:pt x="8017763" y="4677155"/>
                </a:lnTo>
                <a:lnTo>
                  <a:pt x="8017763" y="0"/>
                </a:lnTo>
                <a:lnTo>
                  <a:pt x="0" y="0"/>
                </a:lnTo>
                <a:close/>
              </a:path>
            </a:pathLst>
          </a:custGeom>
          <a:solidFill>
            <a:srgbClr val="3FB9D2"/>
          </a:solidFill>
        </p:spPr>
        <p:txBody>
          <a:bodyPr wrap="square" lIns="0" tIns="0" rIns="0" bIns="0" rtlCol="0"/>
          <a:lstStyle/>
          <a:p>
            <a:pPr defTabSz="829909">
              <a:defRPr/>
            </a:pPr>
            <a:endParaRPr sz="1634" dirty="0">
              <a:solidFill>
                <a:prstClr val="black"/>
              </a:solidFill>
              <a:latin typeface="Calibri"/>
            </a:endParaRPr>
          </a:p>
        </p:txBody>
      </p:sp>
      <p:sp>
        <p:nvSpPr>
          <p:cNvPr id="3" name="object 3">
            <a:extLst>
              <a:ext uri="{C183D7F6-B498-43B3-948B-1728B52AA6E4}">
                <adec:decorative xmlns:adec="http://schemas.microsoft.com/office/drawing/2017/decorative" val="1"/>
              </a:ext>
            </a:extLst>
          </p:cNvPr>
          <p:cNvSpPr/>
          <p:nvPr/>
        </p:nvSpPr>
        <p:spPr>
          <a:xfrm>
            <a:off x="9783358" y="1255851"/>
            <a:ext cx="2408641" cy="4253112"/>
          </a:xfrm>
          <a:prstGeom prst="rect">
            <a:avLst/>
          </a:prstGeom>
          <a:blipFill>
            <a:blip r:embed="rId3" cstate="print"/>
            <a:stretch>
              <a:fillRect/>
            </a:stretch>
          </a:blipFill>
        </p:spPr>
        <p:txBody>
          <a:bodyPr wrap="square" lIns="0" tIns="0" rIns="0" bIns="0" rtlCol="0"/>
          <a:lstStyle/>
          <a:p>
            <a:pPr defTabSz="829909">
              <a:defRPr/>
            </a:pPr>
            <a:endParaRPr sz="1634" dirty="0">
              <a:solidFill>
                <a:prstClr val="black"/>
              </a:solidFill>
              <a:latin typeface="Calibri"/>
            </a:endParaRPr>
          </a:p>
        </p:txBody>
      </p:sp>
      <p:sp>
        <p:nvSpPr>
          <p:cNvPr id="6" name="Titel 5">
            <a:extLst>
              <a:ext uri="{FF2B5EF4-FFF2-40B4-BE49-F238E27FC236}">
                <a16:creationId xmlns:a16="http://schemas.microsoft.com/office/drawing/2014/main" id="{319F9AE0-E383-4754-8F37-2B9C57C99229}"/>
              </a:ext>
            </a:extLst>
          </p:cNvPr>
          <p:cNvSpPr>
            <a:spLocks noGrp="1"/>
          </p:cNvSpPr>
          <p:nvPr>
            <p:ph type="title"/>
          </p:nvPr>
        </p:nvSpPr>
        <p:spPr>
          <a:xfrm>
            <a:off x="-1" y="1255851"/>
            <a:ext cx="9612196" cy="4871975"/>
          </a:xfrm>
        </p:spPr>
        <p:txBody>
          <a:bodyPr lIns="180000" rIns="180000"/>
          <a:lstStyle/>
          <a:p>
            <a:r>
              <a:rPr lang="de-DE" sz="3200" b="1" dirty="0">
                <a:latin typeface="Corbel" panose="020B0503020204020204" pitchFamily="34" charset="0"/>
              </a:rPr>
              <a:t>Barrieren in Studium und Arbeit – Ein Erfahrungsbericht aus der Beratungspraxis der Stabsstelle Gleichstellung, akademische Personalentwicklung und Familienförderung</a:t>
            </a:r>
            <a:br>
              <a:rPr lang="de-DE" sz="3200" dirty="0">
                <a:latin typeface="Corbel" panose="020B0503020204020204" pitchFamily="34" charset="0"/>
              </a:rPr>
            </a:br>
            <a:br>
              <a:rPr lang="de-DE" sz="4800" spc="-59" dirty="0">
                <a:solidFill>
                  <a:srgbClr val="FFFFFF"/>
                </a:solidFill>
                <a:latin typeface="Corbel"/>
                <a:cs typeface="Corbel"/>
              </a:rPr>
            </a:br>
            <a:r>
              <a:rPr lang="de-DE" sz="2800" spc="-59" dirty="0">
                <a:solidFill>
                  <a:srgbClr val="FFFFFF"/>
                </a:solidFill>
                <a:latin typeface="Corbel"/>
                <a:cs typeface="Corbel"/>
              </a:rPr>
              <a:t>03.07.2024</a:t>
            </a:r>
            <a:br>
              <a:rPr lang="de-DE" sz="2800" spc="-59" dirty="0">
                <a:solidFill>
                  <a:srgbClr val="FFFFFF"/>
                </a:solidFill>
                <a:latin typeface="Corbel"/>
                <a:cs typeface="Corbel"/>
              </a:rPr>
            </a:br>
            <a:br>
              <a:rPr lang="de-DE" sz="2800" spc="-59" dirty="0">
                <a:solidFill>
                  <a:srgbClr val="FFFFFF"/>
                </a:solidFill>
                <a:latin typeface="Corbel"/>
                <a:cs typeface="Corbel"/>
              </a:rPr>
            </a:br>
            <a:r>
              <a:rPr lang="de-DE" sz="2800" spc="-59" dirty="0">
                <a:solidFill>
                  <a:srgbClr val="FFFFFF"/>
                </a:solidFill>
                <a:latin typeface="Corbel"/>
                <a:cs typeface="Corbel"/>
              </a:rPr>
              <a:t>Anja Bechstein &amp; Leona </a:t>
            </a:r>
            <a:r>
              <a:rPr lang="de-DE" sz="2800" spc="-59" dirty="0" err="1">
                <a:solidFill>
                  <a:srgbClr val="FFFFFF"/>
                </a:solidFill>
                <a:latin typeface="Corbel"/>
                <a:cs typeface="Corbel"/>
              </a:rPr>
              <a:t>Cordi</a:t>
            </a:r>
            <a:br>
              <a:rPr lang="de-DE" sz="5400" dirty="0">
                <a:solidFill>
                  <a:prstClr val="black"/>
                </a:solidFill>
                <a:latin typeface="Corbel"/>
                <a:cs typeface="Corbel"/>
              </a:rPr>
            </a:br>
            <a:br>
              <a:rPr lang="de-DE" sz="2800" spc="-59" dirty="0">
                <a:solidFill>
                  <a:srgbClr val="FFFFFF"/>
                </a:solidFill>
                <a:latin typeface="Corbel"/>
                <a:cs typeface="Corbel"/>
              </a:rPr>
            </a:br>
            <a:endParaRPr lang="de-DE" dirty="0"/>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pic>
        <p:nvPicPr>
          <p:cNvPr id="9" name="Grafik 1" descr="Logo der Stabsstelle Gleichstellung an der Pädagogischen Hochschule Freiburg.">
            <a:extLst>
              <a:ext uri="{FF2B5EF4-FFF2-40B4-BE49-F238E27FC236}">
                <a16:creationId xmlns:a16="http://schemas.microsoft.com/office/drawing/2014/main" id="{B034B10C-0DDB-4380-BC7C-AC822237844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64027" y="5909425"/>
            <a:ext cx="1472116" cy="609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D2BC6B-4DD4-8F59-D4C8-E0A1EE4BD73F}"/>
              </a:ext>
            </a:extLst>
          </p:cNvPr>
          <p:cNvSpPr>
            <a:spLocks noGrp="1"/>
          </p:cNvSpPr>
          <p:nvPr>
            <p:ph type="title"/>
          </p:nvPr>
        </p:nvSpPr>
        <p:spPr>
          <a:xfrm>
            <a:off x="0" y="2535810"/>
            <a:ext cx="3450209" cy="1828799"/>
          </a:xfrm>
        </p:spPr>
        <p:txBody>
          <a:bodyPr lIns="360000"/>
          <a:lstStyle/>
          <a:p>
            <a:r>
              <a:rPr lang="de-DE" dirty="0"/>
              <a:t>Was macht eigentlich die Stabsstelle Gleichstellung?</a:t>
            </a:r>
          </a:p>
        </p:txBody>
      </p:sp>
      <p:pic>
        <p:nvPicPr>
          <p:cNvPr id="5" name="Picture 17" descr="Schlagwortwolke mit Begriffen aus dem Handlungsfeld der Stabsstelle Gleichstellung an der PH Freiburg. Am größten ist Gleichstellung, danach kommen Vielfalt, Diversität, Antidiskriminierung und Gender. Kleinere Begriffe sind Frauenförderung, Chancengleichheit, inklusiv, familienfreundlich, Qualifizierung.">
            <a:extLst>
              <a:ext uri="{FF2B5EF4-FFF2-40B4-BE49-F238E27FC236}">
                <a16:creationId xmlns:a16="http://schemas.microsoft.com/office/drawing/2014/main" id="{80FFC31E-9A3B-7CB7-6809-FEB5D9E638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607" t="12836" r="11394" b="12549"/>
          <a:stretch>
            <a:fillRect/>
          </a:stretch>
        </p:blipFill>
        <p:spPr bwMode="auto">
          <a:xfrm>
            <a:off x="4368799" y="559220"/>
            <a:ext cx="6506723" cy="4988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bject 8">
            <a:extLst>
              <a:ext uri="{FF2B5EF4-FFF2-40B4-BE49-F238E27FC236}">
                <a16:creationId xmlns:a16="http://schemas.microsoft.com/office/drawing/2014/main" id="{DC0D2A6A-1467-1B07-C09C-70BB4EA82027}"/>
              </a:ext>
            </a:extLst>
          </p:cNvPr>
          <p:cNvSpPr txBox="1">
            <a:spLocks noGrp="1"/>
          </p:cNvSpPr>
          <p:nvPr>
            <p:ph type="ftr" sz="quarter" idx="5"/>
          </p:nvPr>
        </p:nvSpPr>
        <p:spPr>
          <a:xfrm>
            <a:off x="3913048" y="6419433"/>
            <a:ext cx="4149378" cy="133947"/>
          </a:xfrm>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extLst>
      <p:ext uri="{BB962C8B-B14F-4D97-AF65-F5344CB8AC3E}">
        <p14:creationId xmlns:p14="http://schemas.microsoft.com/office/powerpoint/2010/main" val="2686827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
            <a:extLst>
              <a:ext uri="{FF2B5EF4-FFF2-40B4-BE49-F238E27FC236}">
                <a16:creationId xmlns:a16="http://schemas.microsoft.com/office/drawing/2014/main" id="{5C46BBDA-404A-CDDC-F8E9-E5D40D218419}"/>
              </a:ext>
            </a:extLst>
          </p:cNvPr>
          <p:cNvSpPr txBox="1">
            <a:spLocks noGrp="1"/>
          </p:cNvSpPr>
          <p:nvPr>
            <p:ph type="title"/>
          </p:nvPr>
        </p:nvSpPr>
        <p:spPr>
          <a:xfrm>
            <a:off x="0" y="233363"/>
            <a:ext cx="9080500" cy="932435"/>
          </a:xfrm>
          <a:prstGeom prst="rect">
            <a:avLst/>
          </a:prstGeom>
        </p:spPr>
        <p:txBody>
          <a:bodyPr lIns="180000" rIns="180000"/>
          <a:lstStyle>
            <a:lvl1pPr>
              <a:defRPr>
                <a:latin typeface="+mj-lt"/>
                <a:ea typeface="+mj-ea"/>
                <a:cs typeface="+mj-cs"/>
              </a:defRPr>
            </a:lvl1pPr>
          </a:lstStyle>
          <a:p>
            <a:r>
              <a:rPr lang="de-DE" sz="3200" b="1" kern="0" dirty="0">
                <a:solidFill>
                  <a:schemeClr val="bg1"/>
                </a:solidFill>
                <a:latin typeface="Corbel" panose="020B0503020204020204" pitchFamily="34" charset="0"/>
              </a:rPr>
              <a:t>Beratungslandkarte 1</a:t>
            </a:r>
            <a:br>
              <a:rPr lang="de-DE" sz="3200" b="1" kern="0" dirty="0">
                <a:solidFill>
                  <a:schemeClr val="bg1"/>
                </a:solidFill>
                <a:latin typeface="Corbel" panose="020B0503020204020204" pitchFamily="34" charset="0"/>
              </a:rPr>
            </a:br>
            <a:endParaRPr lang="de-DE" kern="0" dirty="0">
              <a:solidFill>
                <a:sysClr val="windowText" lastClr="000000"/>
              </a:solidFill>
            </a:endParaRPr>
          </a:p>
        </p:txBody>
      </p:sp>
      <p:sp>
        <p:nvSpPr>
          <p:cNvPr id="4" name="Rectangle : coins arrondis 3">
            <a:extLst>
              <a:ext uri="{FF2B5EF4-FFF2-40B4-BE49-F238E27FC236}">
                <a16:creationId xmlns:a16="http://schemas.microsoft.com/office/drawing/2014/main" id="{2FC335F1-B6C0-4012-BC07-9FAC902D321C}"/>
              </a:ext>
            </a:extLst>
          </p:cNvPr>
          <p:cNvSpPr/>
          <p:nvPr/>
        </p:nvSpPr>
        <p:spPr>
          <a:xfrm>
            <a:off x="120034" y="1299634"/>
            <a:ext cx="2229465" cy="4590354"/>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Sexualisierte Diskriminierung und Gewalt</a:t>
            </a:r>
          </a:p>
        </p:txBody>
      </p:sp>
      <p:sp>
        <p:nvSpPr>
          <p:cNvPr id="3" name="Rectangle : coins arrondis 3">
            <a:extLst>
              <a:ext uri="{FF2B5EF4-FFF2-40B4-BE49-F238E27FC236}">
                <a16:creationId xmlns:a16="http://schemas.microsoft.com/office/drawing/2014/main" id="{B81F20A2-31C0-780F-CFE3-620B942C1E48}"/>
              </a:ext>
            </a:extLst>
          </p:cNvPr>
          <p:cNvSpPr/>
          <p:nvPr/>
        </p:nvSpPr>
        <p:spPr>
          <a:xfrm>
            <a:off x="2494934" y="1299636"/>
            <a:ext cx="2229465" cy="4590355"/>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Gender</a:t>
            </a:r>
          </a:p>
        </p:txBody>
      </p:sp>
      <p:sp>
        <p:nvSpPr>
          <p:cNvPr id="5" name="Rectangle : coins arrondis 3">
            <a:extLst>
              <a:ext uri="{FF2B5EF4-FFF2-40B4-BE49-F238E27FC236}">
                <a16:creationId xmlns:a16="http://schemas.microsoft.com/office/drawing/2014/main" id="{679D4A10-6A01-73C0-F3DC-DB8FCB23D99D}"/>
              </a:ext>
            </a:extLst>
          </p:cNvPr>
          <p:cNvSpPr/>
          <p:nvPr/>
        </p:nvSpPr>
        <p:spPr>
          <a:xfrm>
            <a:off x="4831734" y="1299637"/>
            <a:ext cx="2229465" cy="4590354"/>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Rassismus</a:t>
            </a:r>
          </a:p>
        </p:txBody>
      </p:sp>
      <p:sp>
        <p:nvSpPr>
          <p:cNvPr id="6" name="Rectangle : coins arrondis 3">
            <a:extLst>
              <a:ext uri="{FF2B5EF4-FFF2-40B4-BE49-F238E27FC236}">
                <a16:creationId xmlns:a16="http://schemas.microsoft.com/office/drawing/2014/main" id="{932CD1E2-8B80-9CCD-DFC2-0D333D6F7FEA}"/>
              </a:ext>
            </a:extLst>
          </p:cNvPr>
          <p:cNvSpPr/>
          <p:nvPr/>
        </p:nvSpPr>
        <p:spPr>
          <a:xfrm>
            <a:off x="7168535" y="1299637"/>
            <a:ext cx="2229464" cy="4590354"/>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Studium mit Beeinträchtigung</a:t>
            </a:r>
          </a:p>
        </p:txBody>
      </p:sp>
      <p:sp>
        <p:nvSpPr>
          <p:cNvPr id="7" name="Rectangle : coins arrondis 3">
            <a:extLst>
              <a:ext uri="{FF2B5EF4-FFF2-40B4-BE49-F238E27FC236}">
                <a16:creationId xmlns:a16="http://schemas.microsoft.com/office/drawing/2014/main" id="{4BD8067A-FA25-8CBA-08C5-6E7765991AFB}"/>
              </a:ext>
            </a:extLst>
          </p:cNvPr>
          <p:cNvSpPr/>
          <p:nvPr/>
        </p:nvSpPr>
        <p:spPr>
          <a:xfrm>
            <a:off x="9505335" y="1299634"/>
            <a:ext cx="2229464" cy="4590356"/>
          </a:xfrm>
          <a:prstGeom prst="roundRect">
            <a:avLst>
              <a:gd name="adj" fmla="val 6555"/>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Fürsorge-verantwortung</a:t>
            </a:r>
          </a:p>
        </p:txBody>
      </p:sp>
      <p:sp>
        <p:nvSpPr>
          <p:cNvPr id="12" name="object 8">
            <a:extLst>
              <a:ext uri="{FF2B5EF4-FFF2-40B4-BE49-F238E27FC236}">
                <a16:creationId xmlns:a16="http://schemas.microsoft.com/office/drawing/2014/main" id="{59175A2E-5B15-1B1D-01A9-37D3ABC7A059}"/>
              </a:ext>
            </a:extLst>
          </p:cNvPr>
          <p:cNvSpPr txBox="1">
            <a:spLocks noGrp="1"/>
          </p:cNvSpPr>
          <p:nvPr>
            <p:ph type="ftr" sz="quarter" idx="5"/>
          </p:nvPr>
        </p:nvSpPr>
        <p:spPr>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2269153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el 1">
            <a:extLst>
              <a:ext uri="{FF2B5EF4-FFF2-40B4-BE49-F238E27FC236}">
                <a16:creationId xmlns:a16="http://schemas.microsoft.com/office/drawing/2014/main" id="{DD3F9CC1-C451-10A3-9D46-B6ED79756D1B}"/>
              </a:ext>
            </a:extLst>
          </p:cNvPr>
          <p:cNvSpPr txBox="1">
            <a:spLocks noGrp="1"/>
          </p:cNvSpPr>
          <p:nvPr>
            <p:ph type="title"/>
          </p:nvPr>
        </p:nvSpPr>
        <p:spPr>
          <a:xfrm>
            <a:off x="0" y="233294"/>
            <a:ext cx="9056536" cy="932435"/>
          </a:xfrm>
          <a:prstGeom prst="rect">
            <a:avLst/>
          </a:prstGeom>
        </p:spPr>
        <p:txBody>
          <a:bodyPr lIns="180000" rIns="90000"/>
          <a:lstStyle>
            <a:lvl1pPr>
              <a:defRPr>
                <a:latin typeface="+mj-lt"/>
                <a:ea typeface="+mj-ea"/>
                <a:cs typeface="+mj-cs"/>
              </a:defRPr>
            </a:lvl1pPr>
          </a:lstStyle>
          <a:p>
            <a:r>
              <a:rPr lang="de-DE" sz="3200" b="1" kern="0" dirty="0">
                <a:solidFill>
                  <a:schemeClr val="bg1"/>
                </a:solidFill>
                <a:latin typeface="Corbel" panose="020B0503020204020204" pitchFamily="34" charset="0"/>
              </a:rPr>
              <a:t>Beratungslandkarte 2</a:t>
            </a:r>
            <a:br>
              <a:rPr lang="de-DE" sz="3200" b="1" kern="0" dirty="0">
                <a:solidFill>
                  <a:schemeClr val="bg1"/>
                </a:solidFill>
                <a:latin typeface="Corbel" panose="020B0503020204020204" pitchFamily="34" charset="0"/>
              </a:rPr>
            </a:br>
            <a:endParaRPr lang="de-DE" kern="0" dirty="0">
              <a:solidFill>
                <a:sysClr val="windowText" lastClr="000000"/>
              </a:solidFill>
            </a:endParaRPr>
          </a:p>
        </p:txBody>
      </p:sp>
      <p:sp>
        <p:nvSpPr>
          <p:cNvPr id="9" name="Rectangle : coins arrondis 3">
            <a:extLst>
              <a:ext uri="{FF2B5EF4-FFF2-40B4-BE49-F238E27FC236}">
                <a16:creationId xmlns:a16="http://schemas.microsoft.com/office/drawing/2014/main" id="{A0A59D49-B216-B441-572A-E7DF5DB612B2}"/>
              </a:ext>
            </a:extLst>
          </p:cNvPr>
          <p:cNvSpPr/>
          <p:nvPr/>
        </p:nvSpPr>
        <p:spPr>
          <a:xfrm>
            <a:off x="203200" y="1358903"/>
            <a:ext cx="2055600" cy="4617689"/>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Sexualisierte Diskriminierung und Gewalt:</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Belästigung</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Stalking</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Digitale Gewalt im Rahmen einer studentischen Umfrage</a:t>
            </a:r>
          </a:p>
        </p:txBody>
      </p:sp>
      <p:sp>
        <p:nvSpPr>
          <p:cNvPr id="10" name="Rectangle : coins arrondis 3">
            <a:extLst>
              <a:ext uri="{FF2B5EF4-FFF2-40B4-BE49-F238E27FC236}">
                <a16:creationId xmlns:a16="http://schemas.microsoft.com/office/drawing/2014/main" id="{645E0360-203E-5F78-8716-0A6F1061597E}"/>
              </a:ext>
            </a:extLst>
          </p:cNvPr>
          <p:cNvSpPr/>
          <p:nvPr/>
        </p:nvSpPr>
        <p:spPr>
          <a:xfrm>
            <a:off x="2592204" y="1374382"/>
            <a:ext cx="2055600" cy="4602211"/>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Gender:</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Änderung von Namen- und Geschlechts-eintrag</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Unisex-Toiletten</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sexistische Äußerungen von Anleiter im ISP</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PCB-Belastung in Seminar-räumen im Kontext von Schwanger-</a:t>
            </a:r>
            <a:r>
              <a:rPr lang="de-DE" sz="1700" dirty="0" err="1">
                <a:solidFill>
                  <a:schemeClr val="tx1"/>
                </a:solidFill>
                <a:ea typeface="Roboto" panose="02000000000000000000" pitchFamily="2" charset="0"/>
                <a:cs typeface="Roboto" panose="02000000000000000000" pitchFamily="2" charset="0"/>
              </a:rPr>
              <a:t>schaft</a:t>
            </a:r>
            <a:r>
              <a:rPr lang="de-DE" sz="1700" dirty="0">
                <a:solidFill>
                  <a:schemeClr val="tx1"/>
                </a:solidFill>
                <a:ea typeface="Roboto" panose="02000000000000000000" pitchFamily="2" charset="0"/>
                <a:cs typeface="Roboto" panose="02000000000000000000" pitchFamily="2" charset="0"/>
              </a:rPr>
              <a:t> &amp; Stillzeit</a:t>
            </a:r>
          </a:p>
        </p:txBody>
      </p:sp>
      <p:sp>
        <p:nvSpPr>
          <p:cNvPr id="11" name="Rectangle : coins arrondis 3">
            <a:extLst>
              <a:ext uri="{FF2B5EF4-FFF2-40B4-BE49-F238E27FC236}">
                <a16:creationId xmlns:a16="http://schemas.microsoft.com/office/drawing/2014/main" id="{40894112-F961-8DF7-4803-CBA4A8224E99}"/>
              </a:ext>
            </a:extLst>
          </p:cNvPr>
          <p:cNvSpPr/>
          <p:nvPr/>
        </p:nvSpPr>
        <p:spPr>
          <a:xfrm>
            <a:off x="4953974" y="1374639"/>
            <a:ext cx="2055600" cy="4601953"/>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Rassismus:</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Rassismus-erfahrungen </a:t>
            </a:r>
            <a:br>
              <a:rPr lang="de-DE" sz="1700" dirty="0">
                <a:solidFill>
                  <a:schemeClr val="tx1"/>
                </a:solidFill>
                <a:ea typeface="Roboto" panose="02000000000000000000" pitchFamily="2" charset="0"/>
                <a:cs typeface="Roboto" panose="02000000000000000000" pitchFamily="2" charset="0"/>
              </a:rPr>
            </a:br>
            <a:r>
              <a:rPr lang="de-DE" sz="1700" dirty="0">
                <a:solidFill>
                  <a:schemeClr val="tx1"/>
                </a:solidFill>
                <a:ea typeface="Roboto" panose="02000000000000000000" pitchFamily="2" charset="0"/>
                <a:cs typeface="Roboto" panose="02000000000000000000" pitchFamily="2" charset="0"/>
              </a:rPr>
              <a:t>im Rahmen </a:t>
            </a:r>
            <a:br>
              <a:rPr lang="de-DE" sz="1700" dirty="0">
                <a:solidFill>
                  <a:schemeClr val="tx1"/>
                </a:solidFill>
                <a:ea typeface="Roboto" panose="02000000000000000000" pitchFamily="2" charset="0"/>
                <a:cs typeface="Roboto" panose="02000000000000000000" pitchFamily="2" charset="0"/>
              </a:rPr>
            </a:br>
            <a:r>
              <a:rPr lang="de-DE" sz="1700" dirty="0">
                <a:solidFill>
                  <a:schemeClr val="tx1"/>
                </a:solidFill>
                <a:ea typeface="Roboto" panose="02000000000000000000" pitchFamily="2" charset="0"/>
                <a:cs typeface="Roboto" panose="02000000000000000000" pitchFamily="2" charset="0"/>
              </a:rPr>
              <a:t>des ISP</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Diskriminierung von Studentin mit Kopftuch</a:t>
            </a:r>
          </a:p>
        </p:txBody>
      </p:sp>
      <p:sp>
        <p:nvSpPr>
          <p:cNvPr id="12" name="Rectangle : coins arrondis 3">
            <a:extLst>
              <a:ext uri="{FF2B5EF4-FFF2-40B4-BE49-F238E27FC236}">
                <a16:creationId xmlns:a16="http://schemas.microsoft.com/office/drawing/2014/main" id="{84342F77-A89D-4370-62D4-C804F24A66EA}"/>
              </a:ext>
            </a:extLst>
          </p:cNvPr>
          <p:cNvSpPr/>
          <p:nvPr/>
        </p:nvSpPr>
        <p:spPr>
          <a:xfrm>
            <a:off x="7278074" y="1374640"/>
            <a:ext cx="2055600" cy="4601952"/>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Studium mit Beeinträchtigung:</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Nachteils-</a:t>
            </a:r>
            <a:r>
              <a:rPr lang="de-DE" sz="1700" dirty="0" err="1">
                <a:solidFill>
                  <a:schemeClr val="tx1"/>
                </a:solidFill>
                <a:ea typeface="Roboto" panose="02000000000000000000" pitchFamily="2" charset="0"/>
                <a:cs typeface="Roboto" panose="02000000000000000000" pitchFamily="2" charset="0"/>
              </a:rPr>
              <a:t>ausgleich</a:t>
            </a:r>
            <a:r>
              <a:rPr lang="de-DE" sz="1700" dirty="0">
                <a:solidFill>
                  <a:schemeClr val="tx1"/>
                </a:solidFill>
                <a:ea typeface="Roboto" panose="02000000000000000000" pitchFamily="2" charset="0"/>
                <a:cs typeface="Roboto" panose="02000000000000000000" pitchFamily="2" charset="0"/>
              </a:rPr>
              <a:t> </a:t>
            </a:r>
            <a:br>
              <a:rPr lang="de-DE" sz="1700" dirty="0">
                <a:solidFill>
                  <a:schemeClr val="tx1"/>
                </a:solidFill>
                <a:ea typeface="Roboto" panose="02000000000000000000" pitchFamily="2" charset="0"/>
                <a:cs typeface="Roboto" panose="02000000000000000000" pitchFamily="2" charset="0"/>
              </a:rPr>
            </a:br>
            <a:r>
              <a:rPr lang="de-DE" sz="1700" dirty="0">
                <a:solidFill>
                  <a:schemeClr val="tx1"/>
                </a:solidFill>
                <a:ea typeface="Roboto" panose="02000000000000000000" pitchFamily="2" charset="0"/>
                <a:cs typeface="Roboto" panose="02000000000000000000" pitchFamily="2" charset="0"/>
              </a:rPr>
              <a:t>im Kontext von ADHS</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Sehbehinderung</a:t>
            </a:r>
          </a:p>
        </p:txBody>
      </p:sp>
      <p:sp>
        <p:nvSpPr>
          <p:cNvPr id="13" name="Rectangle : coins arrondis 3">
            <a:extLst>
              <a:ext uri="{FF2B5EF4-FFF2-40B4-BE49-F238E27FC236}">
                <a16:creationId xmlns:a16="http://schemas.microsoft.com/office/drawing/2014/main" id="{C334CF48-CEB8-2F0D-C36F-42FC8421278B}"/>
              </a:ext>
            </a:extLst>
          </p:cNvPr>
          <p:cNvSpPr/>
          <p:nvPr/>
        </p:nvSpPr>
        <p:spPr>
          <a:xfrm>
            <a:off x="9627573" y="1374640"/>
            <a:ext cx="2055600" cy="4601952"/>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Fürsorge-verantwortung:</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Pflege von Angehörigen</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Nachteils-</a:t>
            </a:r>
            <a:r>
              <a:rPr lang="de-DE" sz="1700" dirty="0" err="1">
                <a:solidFill>
                  <a:schemeClr val="tx1"/>
                </a:solidFill>
                <a:ea typeface="Roboto" panose="02000000000000000000" pitchFamily="2" charset="0"/>
                <a:cs typeface="Roboto" panose="02000000000000000000" pitchFamily="2" charset="0"/>
              </a:rPr>
              <a:t>ausgleich</a:t>
            </a:r>
            <a:r>
              <a:rPr lang="de-DE" sz="1700" dirty="0">
                <a:solidFill>
                  <a:schemeClr val="tx1"/>
                </a:solidFill>
                <a:ea typeface="Roboto" panose="02000000000000000000" pitchFamily="2" charset="0"/>
                <a:cs typeface="Roboto" panose="02000000000000000000" pitchFamily="2" charset="0"/>
              </a:rPr>
              <a:t> für studierende Eltern</a:t>
            </a:r>
          </a:p>
          <a:p>
            <a:pPr marL="342900" indent="-342900">
              <a:buFont typeface="Wingdings" panose="05000000000000000000" pitchFamily="2" charset="2"/>
              <a:buChar char="§"/>
            </a:pPr>
            <a:endParaRPr lang="de-DE" sz="1700" dirty="0">
              <a:solidFill>
                <a:schemeClr val="accent5">
                  <a:lumMod val="40000"/>
                  <a:lumOff val="60000"/>
                </a:schemeClr>
              </a:solidFill>
              <a:latin typeface="+mj-lt"/>
              <a:ea typeface="Roboto" panose="02000000000000000000" pitchFamily="2" charset="0"/>
              <a:cs typeface="Roboto" panose="02000000000000000000" pitchFamily="2" charset="0"/>
            </a:endParaRPr>
          </a:p>
        </p:txBody>
      </p:sp>
      <p:sp>
        <p:nvSpPr>
          <p:cNvPr id="8" name="object 8">
            <a:extLst>
              <a:ext uri="{FF2B5EF4-FFF2-40B4-BE49-F238E27FC236}">
                <a16:creationId xmlns:a16="http://schemas.microsoft.com/office/drawing/2014/main" id="{3325E747-6F85-10EA-2E5D-D85679034383}"/>
              </a:ext>
            </a:extLst>
          </p:cNvPr>
          <p:cNvSpPr txBox="1">
            <a:spLocks noGrp="1"/>
          </p:cNvSpPr>
          <p:nvPr>
            <p:ph type="ftr" sz="quarter" idx="5"/>
          </p:nvPr>
        </p:nvSpPr>
        <p:spPr>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52862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4D1DC93A-CAA1-4585-CABE-205E876E2F5F}"/>
              </a:ext>
            </a:extLst>
          </p:cNvPr>
          <p:cNvSpPr>
            <a:spLocks noGrp="1"/>
          </p:cNvSpPr>
          <p:nvPr>
            <p:ph type="title"/>
          </p:nvPr>
        </p:nvSpPr>
        <p:spPr>
          <a:xfrm>
            <a:off x="0" y="2567225"/>
            <a:ext cx="3429001" cy="2154436"/>
          </a:xfrm>
        </p:spPr>
        <p:txBody>
          <a:bodyPr lIns="180000" rIns="90000"/>
          <a:lstStyle/>
          <a:p>
            <a:pPr marL="0" marR="0" lvl="0" indent="0" defTabSz="914400" rtl="0" eaLnBrk="1" fontAlgn="auto" latinLnBrk="0" hangingPunct="1">
              <a:lnSpc>
                <a:spcPct val="100000"/>
              </a:lnSpc>
              <a:spcBef>
                <a:spcPts val="0"/>
              </a:spcBef>
              <a:spcAft>
                <a:spcPts val="0"/>
              </a:spcAft>
              <a:tabLst/>
              <a:defRPr/>
            </a:pPr>
            <a:r>
              <a:rPr kumimoji="0" lang="de-DE" sz="2800" b="1"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t>Beratungsnetzwerk </a:t>
            </a:r>
            <a:r>
              <a:rPr lang="de-DE" sz="2800" b="1" dirty="0">
                <a:solidFill>
                  <a:prstClr val="white"/>
                </a:solidFill>
                <a:latin typeface="Corbel" panose="020B0503020204020204" pitchFamily="34" charset="0"/>
              </a:rPr>
              <a:t>Antidiskriminierung &amp; </a:t>
            </a:r>
            <a:br>
              <a:rPr lang="de-DE" sz="2800" b="1" dirty="0">
                <a:solidFill>
                  <a:prstClr val="white"/>
                </a:solidFill>
                <a:latin typeface="Corbel" panose="020B0503020204020204" pitchFamily="34" charset="0"/>
              </a:rPr>
            </a:br>
            <a:r>
              <a:rPr lang="de-DE" sz="2800" b="1" dirty="0">
                <a:solidFill>
                  <a:prstClr val="white"/>
                </a:solidFill>
                <a:latin typeface="Corbel" panose="020B0503020204020204" pitchFamily="34" charset="0"/>
              </a:rPr>
              <a:t>Chancengleichheit</a:t>
            </a:r>
            <a:br>
              <a:rPr kumimoji="0" lang="de-DE" sz="2800" b="1"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br>
            <a:endParaRPr lang="de-DE" sz="2800" dirty="0"/>
          </a:p>
        </p:txBody>
      </p:sp>
      <p:sp>
        <p:nvSpPr>
          <p:cNvPr id="9" name="Textplatzhalter 8">
            <a:extLst>
              <a:ext uri="{FF2B5EF4-FFF2-40B4-BE49-F238E27FC236}">
                <a16:creationId xmlns:a16="http://schemas.microsoft.com/office/drawing/2014/main" id="{C66C0AE7-E2F4-8BB7-9384-59EB7D9C55F1}"/>
              </a:ext>
            </a:extLst>
          </p:cNvPr>
          <p:cNvSpPr>
            <a:spLocks noGrp="1"/>
          </p:cNvSpPr>
          <p:nvPr>
            <p:ph type="body" idx="1"/>
          </p:nvPr>
        </p:nvSpPr>
        <p:spPr>
          <a:xfrm>
            <a:off x="3504414" y="1038126"/>
            <a:ext cx="8153400" cy="4431983"/>
          </a:xfrm>
        </p:spPr>
        <p:txBody>
          <a:bodyPr/>
          <a:lstStyle/>
          <a:p>
            <a:pPr algn="l"/>
            <a:endParaRPr lang="de-DE" sz="2000" b="1" dirty="0">
              <a:latin typeface="Corbel" panose="020B0503020204020204" pitchFamily="34" charset="0"/>
              <a:hlinkClick r:id="rId3"/>
            </a:endParaRPr>
          </a:p>
          <a:p>
            <a:pPr marL="285750" indent="-285750" algn="l">
              <a:buFont typeface="Arial" panose="020B0604020202020204" pitchFamily="34" charset="0"/>
              <a:buChar char="•"/>
            </a:pPr>
            <a:r>
              <a:rPr lang="de-DE" sz="2000" dirty="0"/>
              <a:t>Zusammenschluss aller (gesetzlichen) Beauftragten und Ansprechpersonen an der PH, die zum Thema Antidiskriminierung und Chancengleichheit beraten</a:t>
            </a:r>
          </a:p>
          <a:p>
            <a:pPr marL="285750" indent="-285750" algn="l">
              <a:buFont typeface="Arial" panose="020B0604020202020204" pitchFamily="34" charset="0"/>
              <a:buChar char="•"/>
            </a:pPr>
            <a:r>
              <a:rPr lang="de-DE" sz="2000" dirty="0"/>
              <a:t>Angebot einer unabhängigen, vertraulichen Erstberatung im Zusammenhang mit Diskriminierung und Chancengleichheit</a:t>
            </a:r>
          </a:p>
          <a:p>
            <a:pPr marL="285750" indent="-285750" algn="l">
              <a:buFont typeface="Arial" panose="020B0604020202020204" pitchFamily="34" charset="0"/>
              <a:buChar char="•"/>
            </a:pPr>
            <a:r>
              <a:rPr lang="de-DE" sz="2000" dirty="0"/>
              <a:t>Ziele: Vernetzung der Akteur*innen; Stärkung des Diskriminierungsschutzes an der Hochschule; Abbau von Zugangshürden; Identifikation von Defiziten; Professionalisierung des Beratungsangebots; Rückkopplung der Beratungserfahrungen in Hochschulentwicklungsprozess</a:t>
            </a:r>
          </a:p>
          <a:p>
            <a:pPr algn="l"/>
            <a:endParaRPr lang="de-DE" sz="1400" b="1" dirty="0">
              <a:latin typeface="Corbel" panose="020B0503020204020204" pitchFamily="34" charset="0"/>
              <a:hlinkClick r:id="rId3"/>
            </a:endParaRPr>
          </a:p>
          <a:p>
            <a:pPr algn="l"/>
            <a:r>
              <a:rPr lang="de-DE" sz="1400" b="1" dirty="0">
                <a:latin typeface="Corbel" panose="020B0503020204020204" pitchFamily="34" charset="0"/>
                <a:hlinkClick r:id="rId3"/>
              </a:rPr>
              <a:t>Link zur Informationsseite des Beratungsnetzwerks Antidiskriminierung und Chancengleichheit</a:t>
            </a:r>
            <a:endParaRPr lang="de-DE" sz="1400" b="1" dirty="0">
              <a:latin typeface="Corbel" panose="020B0503020204020204" pitchFamily="34" charset="0"/>
            </a:endParaRPr>
          </a:p>
          <a:p>
            <a:pPr algn="l"/>
            <a:endParaRPr lang="de-DE" sz="2000" b="1" dirty="0">
              <a:latin typeface="Corbel" panose="020B0503020204020204" pitchFamily="34" charset="0"/>
            </a:endParaRPr>
          </a:p>
          <a:p>
            <a:pPr algn="l"/>
            <a:endParaRPr lang="de-DE" sz="2000" dirty="0">
              <a:latin typeface="Corbel" panose="020B0503020204020204" pitchFamily="34" charset="0"/>
            </a:endParaRPr>
          </a:p>
          <a:p>
            <a:pPr algn="l"/>
            <a:endParaRPr lang="de-DE" sz="2000" dirty="0"/>
          </a:p>
        </p:txBody>
      </p:sp>
      <p:pic>
        <p:nvPicPr>
          <p:cNvPr id="7" name="Grafik 6" descr="QR-Code mit Link zur Informationsseite des Beratungsnetzwerks Antidiskriminierung und Chancengleichheit">
            <a:extLst>
              <a:ext uri="{FF2B5EF4-FFF2-40B4-BE49-F238E27FC236}">
                <a16:creationId xmlns:a16="http://schemas.microsoft.com/office/drawing/2014/main" id="{807D88BB-CD09-5105-ACBA-B483D537CD1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91199" y="4790372"/>
            <a:ext cx="738449" cy="738449"/>
          </a:xfrm>
          <a:prstGeom prst="rect">
            <a:avLst/>
          </a:prstGeom>
        </p:spPr>
      </p:pic>
      <p:sp>
        <p:nvSpPr>
          <p:cNvPr id="2" name="object 8">
            <a:extLst>
              <a:ext uri="{FF2B5EF4-FFF2-40B4-BE49-F238E27FC236}">
                <a16:creationId xmlns:a16="http://schemas.microsoft.com/office/drawing/2014/main" id="{F80EA713-884D-14C2-D8AD-1256B4C47ACB}"/>
              </a:ext>
            </a:extLst>
          </p:cNvPr>
          <p:cNvSpPr txBox="1">
            <a:spLocks noGrp="1"/>
          </p:cNvSpPr>
          <p:nvPr>
            <p:ph type="ftr" sz="quarter" idx="5"/>
          </p:nvPr>
        </p:nvSpPr>
        <p:spPr>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extLst>
      <p:ext uri="{BB962C8B-B14F-4D97-AF65-F5344CB8AC3E}">
        <p14:creationId xmlns:p14="http://schemas.microsoft.com/office/powerpoint/2010/main" val="1069406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2D0D3241-C9E6-ED6F-3555-B9C4BE72FDED}"/>
              </a:ext>
            </a:extLst>
          </p:cNvPr>
          <p:cNvSpPr>
            <a:spLocks noGrp="1"/>
          </p:cNvSpPr>
          <p:nvPr>
            <p:ph type="title"/>
          </p:nvPr>
        </p:nvSpPr>
        <p:spPr>
          <a:xfrm>
            <a:off x="0" y="2689454"/>
            <a:ext cx="3408215" cy="1723549"/>
          </a:xfrm>
        </p:spPr>
        <p:txBody>
          <a:bodyPr/>
          <a:lstStyle/>
          <a:p>
            <a:pPr marL="0" marR="0" lvl="0" indent="0" algn="ctr" defTabSz="914400" rtl="0" eaLnBrk="1" fontAlgn="auto" latinLnBrk="0" hangingPunct="1">
              <a:lnSpc>
                <a:spcPct val="100000"/>
              </a:lnSpc>
              <a:spcBef>
                <a:spcPts val="0"/>
              </a:spcBef>
              <a:spcAft>
                <a:spcPts val="1200"/>
              </a:spcAft>
              <a:tabLst/>
              <a:defRPr/>
            </a:pPr>
            <a:r>
              <a:rPr lang="de-DE" sz="2800" b="1" dirty="0">
                <a:solidFill>
                  <a:prstClr val="white"/>
                </a:solidFill>
                <a:latin typeface="Corbel" panose="020B0503020204020204" pitchFamily="34" charset="0"/>
              </a:rPr>
              <a:t>Studierende Eltern</a:t>
            </a:r>
            <a:br>
              <a:rPr lang="de-DE" sz="2800" b="1" dirty="0">
                <a:solidFill>
                  <a:prstClr val="white"/>
                </a:solidFill>
                <a:latin typeface="Corbel" panose="020B0503020204020204" pitchFamily="34" charset="0"/>
              </a:rPr>
            </a:br>
            <a:r>
              <a:rPr kumimoji="0" lang="de-DE" sz="2800" b="1"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t>- Ausgangs-voraussetzungen -</a:t>
            </a:r>
            <a:br>
              <a:rPr kumimoji="0" lang="de-DE" sz="2800" b="1"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br>
            <a:endParaRPr lang="de-DE" sz="2800" dirty="0"/>
          </a:p>
        </p:txBody>
      </p:sp>
      <p:sp>
        <p:nvSpPr>
          <p:cNvPr id="21" name="Textplatzhalter 20">
            <a:extLst>
              <a:ext uri="{FF2B5EF4-FFF2-40B4-BE49-F238E27FC236}">
                <a16:creationId xmlns:a16="http://schemas.microsoft.com/office/drawing/2014/main" id="{F14060C3-4729-D107-0ED7-439EA5E83AA0}"/>
              </a:ext>
            </a:extLst>
          </p:cNvPr>
          <p:cNvSpPr>
            <a:spLocks noGrp="1"/>
          </p:cNvSpPr>
          <p:nvPr>
            <p:ph type="body" idx="1"/>
          </p:nvPr>
        </p:nvSpPr>
        <p:spPr>
          <a:xfrm>
            <a:off x="3663663" y="1136069"/>
            <a:ext cx="7791599" cy="4678204"/>
          </a:xfrm>
        </p:spPr>
        <p:txBody>
          <a:bodyPr/>
          <a:lstStyle/>
          <a:p>
            <a:r>
              <a:rPr lang="de-DE" sz="1800" dirty="0">
                <a:latin typeface="Aptos" panose="020B0004020202020204" pitchFamily="34" charset="0"/>
              </a:rPr>
              <a:t>6-8 % stud. Eltern deutschlandweit </a:t>
            </a:r>
            <a:r>
              <a:rPr lang="de-DE" sz="1800" i="1" dirty="0">
                <a:latin typeface="Aptos" panose="020B0004020202020204" pitchFamily="34" charset="0"/>
              </a:rPr>
              <a:t>(Sozialerhebung des BMBF), keine Daten für die PH</a:t>
            </a:r>
            <a:endParaRPr lang="de-DE" sz="1800" i="0" dirty="0">
              <a:latin typeface="Aptos" panose="020B0004020202020204" pitchFamily="34" charset="0"/>
            </a:endParaRPr>
          </a:p>
          <a:p>
            <a:endParaRPr lang="de-DE" sz="1800" i="0" dirty="0">
              <a:solidFill>
                <a:prstClr val="black"/>
              </a:solidFill>
              <a:latin typeface="Aptos" panose="020B0004020202020204" pitchFamily="34" charset="0"/>
            </a:endParaRPr>
          </a:p>
          <a:p>
            <a:r>
              <a:rPr lang="de-DE" sz="1800" i="0" dirty="0">
                <a:solidFill>
                  <a:prstClr val="black"/>
                </a:solidFill>
                <a:latin typeface="Aptos" panose="020B0004020202020204" pitchFamily="34" charset="0"/>
              </a:rPr>
              <a:t>wählen häufiger TZ-Studiengänge als andere Studierendengruppen, bei uns nur einige wenige Studiengänge in TZ, de facto studieren Eltern aber in Teilzeit</a:t>
            </a:r>
          </a:p>
          <a:p>
            <a:endParaRPr lang="de-DE" sz="1200" dirty="0">
              <a:solidFill>
                <a:prstClr val="black"/>
              </a:solidFill>
              <a:latin typeface="Aptos" panose="020B0004020202020204" pitchFamily="34" charset="0"/>
            </a:endParaRPr>
          </a:p>
          <a:p>
            <a:r>
              <a:rPr lang="de-DE" sz="1800" b="1" i="0" dirty="0">
                <a:solidFill>
                  <a:prstClr val="black"/>
                </a:solidFill>
                <a:latin typeface="Aptos" panose="020B0004020202020204" pitchFamily="34" charset="0"/>
              </a:rPr>
              <a:t>Themen allgemein:</a:t>
            </a:r>
          </a:p>
          <a:p>
            <a:pPr marL="285750" indent="-285750">
              <a:buFont typeface="Arial" panose="020B0604020202020204" pitchFamily="34" charset="0"/>
              <a:buChar char="•"/>
            </a:pPr>
            <a:r>
              <a:rPr lang="de-DE" dirty="0">
                <a:solidFill>
                  <a:prstClr val="black"/>
                </a:solidFill>
                <a:latin typeface="Aptos" panose="020B0004020202020204" pitchFamily="34" charset="0"/>
              </a:rPr>
              <a:t>Zeit fürs Studium</a:t>
            </a:r>
          </a:p>
          <a:p>
            <a:pPr marL="285750" indent="-285750">
              <a:buFont typeface="Arial" panose="020B0604020202020204" pitchFamily="34" charset="0"/>
              <a:buChar char="•"/>
            </a:pPr>
            <a:r>
              <a:rPr lang="de-DE" sz="1800" i="0" dirty="0">
                <a:solidFill>
                  <a:prstClr val="black"/>
                </a:solidFill>
                <a:latin typeface="Aptos" panose="020B0004020202020204" pitchFamily="34" charset="0"/>
              </a:rPr>
              <a:t>Geldknappheit</a:t>
            </a:r>
          </a:p>
          <a:p>
            <a:pPr marL="285750" indent="-285750">
              <a:buFont typeface="Arial" panose="020B0604020202020204" pitchFamily="34" charset="0"/>
              <a:buChar char="•"/>
            </a:pPr>
            <a:r>
              <a:rPr lang="de-DE" dirty="0">
                <a:solidFill>
                  <a:prstClr val="black"/>
                </a:solidFill>
                <a:latin typeface="Aptos" panose="020B0004020202020204" pitchFamily="34" charset="0"/>
              </a:rPr>
              <a:t>Kinderbetreuung</a:t>
            </a:r>
          </a:p>
          <a:p>
            <a:pPr marL="285750" indent="-285750">
              <a:buFont typeface="Arial" panose="020B0604020202020204" pitchFamily="34" charset="0"/>
              <a:buChar char="•"/>
            </a:pPr>
            <a:r>
              <a:rPr lang="de-DE" sz="1800" i="0" dirty="0">
                <a:solidFill>
                  <a:prstClr val="black"/>
                </a:solidFill>
                <a:latin typeface="Aptos" panose="020B0004020202020204" pitchFamily="34" charset="0"/>
              </a:rPr>
              <a:t>Wohnsituation</a:t>
            </a:r>
            <a:endParaRPr lang="de-DE" dirty="0">
              <a:solidFill>
                <a:prstClr val="black"/>
              </a:solidFill>
              <a:latin typeface="Aptos" panose="020B0004020202020204" pitchFamily="34" charset="0"/>
            </a:endParaRPr>
          </a:p>
          <a:p>
            <a:endParaRPr lang="de-DE" dirty="0">
              <a:solidFill>
                <a:prstClr val="black"/>
              </a:solidFill>
              <a:latin typeface="Aptos" panose="020B0004020202020204" pitchFamily="34" charset="0"/>
            </a:endParaRPr>
          </a:p>
          <a:p>
            <a:endParaRPr lang="de-DE" dirty="0">
              <a:solidFill>
                <a:prstClr val="black"/>
              </a:solidFill>
              <a:latin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kern="1200" dirty="0">
                <a:solidFill>
                  <a:prstClr val="black"/>
                </a:solidFill>
                <a:latin typeface="Aptos" panose="020B0004020202020204" pitchFamily="34" charset="0"/>
              </a:rPr>
              <a:t>	</a:t>
            </a:r>
            <a:r>
              <a:rPr kumimoji="0" lang="de-DE"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Auf welche Barrieren treffen die Eltern im 		Studium an unserer Hochschule </a:t>
            </a:r>
            <a:r>
              <a:rPr kumimoji="0" lang="de-DE" sz="2000" b="1" i="0" u="sng" strike="noStrike" kern="1200" cap="none" spc="0" normalizeH="0" baseline="0" noProof="0" dirty="0">
                <a:ln>
                  <a:noFill/>
                </a:ln>
                <a:solidFill>
                  <a:prstClr val="black"/>
                </a:solidFill>
                <a:effectLst/>
                <a:uLnTx/>
                <a:uFillTx/>
                <a:latin typeface="Aptos" panose="020B0004020202020204" pitchFamily="34" charset="0"/>
                <a:ea typeface="+mn-ea"/>
                <a:cs typeface="+mn-cs"/>
              </a:rPr>
              <a:t>zusätzlich</a:t>
            </a:r>
            <a:r>
              <a:rPr kumimoji="0" lang="de-DE"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endParaRPr lang="de-DE" dirty="0"/>
          </a:p>
        </p:txBody>
      </p:sp>
      <p:sp>
        <p:nvSpPr>
          <p:cNvPr id="2" name="object 8">
            <a:extLst>
              <a:ext uri="{FF2B5EF4-FFF2-40B4-BE49-F238E27FC236}">
                <a16:creationId xmlns:a16="http://schemas.microsoft.com/office/drawing/2014/main" id="{F80EA713-884D-14C2-D8AD-1256B4C47ACB}"/>
              </a:ext>
            </a:extLst>
          </p:cNvPr>
          <p:cNvSpPr txBox="1">
            <a:spLocks noGrp="1"/>
          </p:cNvSpPr>
          <p:nvPr>
            <p:ph type="ftr" sz="quarter" idx="5"/>
          </p:nvPr>
        </p:nvSpPr>
        <p:spPr>
          <a:prstGeom prst="rect">
            <a:avLst/>
          </a:prstGeom>
        </p:spPr>
        <p:txBody>
          <a:bodyPr vert="horz" wrap="square" lIns="0" tIns="0" rIns="0" bIns="0" rtlCol="0">
            <a:spAutoFit/>
          </a:bodyPr>
          <a:lstStyle/>
          <a:p>
            <a:pPr marL="11527" marR="0" lvl="0" indent="0" algn="ctr" defTabSz="829909" rtl="0" eaLnBrk="1" fontAlgn="auto" latinLnBrk="0" hangingPunct="1">
              <a:lnSpc>
                <a:spcPts val="912"/>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7E7E7E"/>
                </a:solidFill>
                <a:effectLst/>
                <a:uLnTx/>
                <a:uFillTx/>
                <a:latin typeface="Corbel"/>
                <a:ea typeface="+mn-ea"/>
              </a:rPr>
              <a:t>Gemeinsam Barrieren abbauen </a:t>
            </a:r>
            <a:endParaRPr kumimoji="0" sz="1400" b="0" i="0" u="none" strike="noStrike" kern="1200" cap="none" spc="0" normalizeH="0" baseline="0" noProof="0" dirty="0">
              <a:ln>
                <a:noFill/>
              </a:ln>
              <a:solidFill>
                <a:srgbClr val="7E7E7E"/>
              </a:solidFill>
              <a:effectLst/>
              <a:uLnTx/>
              <a:uFillTx/>
              <a:latin typeface="Corbel"/>
              <a:ea typeface="+mn-ea"/>
            </a:endParaRPr>
          </a:p>
        </p:txBody>
      </p:sp>
    </p:spTree>
    <p:extLst>
      <p:ext uri="{BB962C8B-B14F-4D97-AF65-F5344CB8AC3E}">
        <p14:creationId xmlns:p14="http://schemas.microsoft.com/office/powerpoint/2010/main" val="3951367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F30C08-6788-D683-864B-7DA8BA0EC89E}"/>
              </a:ext>
            </a:extLst>
          </p:cNvPr>
          <p:cNvSpPr txBox="1">
            <a:spLocks noGrp="1"/>
          </p:cNvSpPr>
          <p:nvPr>
            <p:ph type="title" idx="4294967295"/>
          </p:nvPr>
        </p:nvSpPr>
        <p:spPr>
          <a:xfrm>
            <a:off x="0" y="383600"/>
            <a:ext cx="9185564" cy="523220"/>
          </a:xfrm>
          <a:prstGeom prst="rect">
            <a:avLst/>
          </a:prstGeom>
          <a:noFill/>
          <a:ln>
            <a:noFill/>
            <a:prstDash/>
          </a:ln>
          <a:effectLst/>
        </p:spPr>
        <p:txBody>
          <a:bodyPr rot="0" spcFirstLastPara="0" vertOverflow="overflow" horzOverflow="overflow" vert="horz" wrap="square" lIns="18000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chemeClr val="bg1"/>
                </a:solidFill>
                <a:effectLst/>
                <a:uLnTx/>
                <a:uFillTx/>
                <a:latin typeface="Corbel" panose="020B0503020204020204" pitchFamily="34" charset="0"/>
                <a:ea typeface="+mn-ea"/>
                <a:cs typeface="+mn-cs"/>
              </a:rPr>
              <a:t>Barrieren finden sich vor allem in folgenden Bereichen …</a:t>
            </a:r>
          </a:p>
        </p:txBody>
      </p:sp>
      <p:sp>
        <p:nvSpPr>
          <p:cNvPr id="9" name="Rectangle : coins arrondis 3">
            <a:extLst>
              <a:ext uri="{FF2B5EF4-FFF2-40B4-BE49-F238E27FC236}">
                <a16:creationId xmlns:a16="http://schemas.microsoft.com/office/drawing/2014/main" id="{A0A59D49-B216-B441-572A-E7DF5DB612B2}"/>
              </a:ext>
            </a:extLst>
          </p:cNvPr>
          <p:cNvSpPr/>
          <p:nvPr/>
        </p:nvSpPr>
        <p:spPr>
          <a:xfrm>
            <a:off x="203200" y="1358903"/>
            <a:ext cx="2055600" cy="4424391"/>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dirty="0">
                <a:solidFill>
                  <a:schemeClr val="tx1"/>
                </a:solidFill>
                <a:latin typeface="+mj-lt"/>
                <a:ea typeface="Roboto" panose="02000000000000000000" pitchFamily="2" charset="0"/>
                <a:cs typeface="Roboto" panose="02000000000000000000" pitchFamily="2" charset="0"/>
              </a:rPr>
              <a:t>Studien-organisation</a:t>
            </a:r>
            <a:endParaRPr lang="de-DE" sz="1700" dirty="0">
              <a:solidFill>
                <a:schemeClr val="tx1"/>
              </a:solidFill>
              <a:latin typeface="+mj-lt"/>
              <a:ea typeface="Roboto" panose="02000000000000000000" pitchFamily="2" charset="0"/>
              <a:cs typeface="Roboto" panose="02000000000000000000" pitchFamily="2" charset="0"/>
            </a:endParaRPr>
          </a:p>
        </p:txBody>
      </p:sp>
      <p:sp>
        <p:nvSpPr>
          <p:cNvPr id="10" name="Rectangle : coins arrondis 3">
            <a:extLst>
              <a:ext uri="{FF2B5EF4-FFF2-40B4-BE49-F238E27FC236}">
                <a16:creationId xmlns:a16="http://schemas.microsoft.com/office/drawing/2014/main" id="{645E0360-203E-5F78-8716-0A6F1061597E}"/>
              </a:ext>
            </a:extLst>
          </p:cNvPr>
          <p:cNvSpPr/>
          <p:nvPr/>
        </p:nvSpPr>
        <p:spPr>
          <a:xfrm>
            <a:off x="2592204" y="1374383"/>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sz="1700" dirty="0">
                <a:solidFill>
                  <a:schemeClr val="tx1"/>
                </a:solidFill>
                <a:latin typeface="+mj-lt"/>
                <a:ea typeface="Roboto" panose="02000000000000000000" pitchFamily="2" charset="0"/>
                <a:cs typeface="Roboto" panose="02000000000000000000" pitchFamily="2" charset="0"/>
              </a:rPr>
              <a:t>Studien-finanzierung</a:t>
            </a:r>
          </a:p>
        </p:txBody>
      </p:sp>
      <p:sp>
        <p:nvSpPr>
          <p:cNvPr id="11" name="Rectangle : coins arrondis 3">
            <a:extLst>
              <a:ext uri="{FF2B5EF4-FFF2-40B4-BE49-F238E27FC236}">
                <a16:creationId xmlns:a16="http://schemas.microsoft.com/office/drawing/2014/main" id="{40894112-F961-8DF7-4803-CBA4A8224E99}"/>
              </a:ext>
            </a:extLst>
          </p:cNvPr>
          <p:cNvSpPr/>
          <p:nvPr/>
        </p:nvSpPr>
        <p:spPr>
          <a:xfrm>
            <a:off x="4953974"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sz="1700" dirty="0">
                <a:solidFill>
                  <a:schemeClr val="tx1"/>
                </a:solidFill>
                <a:latin typeface="+mj-lt"/>
                <a:ea typeface="Roboto" panose="02000000000000000000" pitchFamily="2" charset="0"/>
                <a:cs typeface="Roboto" panose="02000000000000000000" pitchFamily="2" charset="0"/>
              </a:rPr>
              <a:t>Wertschätzung und</a:t>
            </a:r>
          </a:p>
          <a:p>
            <a:pPr algn="ctr"/>
            <a:r>
              <a:rPr lang="de-DE" sz="1700" dirty="0">
                <a:solidFill>
                  <a:schemeClr val="tx1"/>
                </a:solidFill>
                <a:latin typeface="+mj-lt"/>
                <a:ea typeface="Roboto" panose="02000000000000000000" pitchFamily="2" charset="0"/>
                <a:cs typeface="Roboto" panose="02000000000000000000" pitchFamily="2" charset="0"/>
              </a:rPr>
              <a:t>Soziales Miteinander</a:t>
            </a:r>
          </a:p>
        </p:txBody>
      </p:sp>
      <p:sp>
        <p:nvSpPr>
          <p:cNvPr id="12" name="Rectangle : coins arrondis 3">
            <a:extLst>
              <a:ext uri="{FF2B5EF4-FFF2-40B4-BE49-F238E27FC236}">
                <a16:creationId xmlns:a16="http://schemas.microsoft.com/office/drawing/2014/main" id="{84342F77-A89D-4370-62D4-C804F24A66EA}"/>
              </a:ext>
            </a:extLst>
          </p:cNvPr>
          <p:cNvSpPr/>
          <p:nvPr/>
        </p:nvSpPr>
        <p:spPr>
          <a:xfrm>
            <a:off x="7278074"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sz="1700" dirty="0">
                <a:solidFill>
                  <a:schemeClr val="tx1"/>
                </a:solidFill>
                <a:latin typeface="+mj-lt"/>
                <a:ea typeface="Roboto" panose="02000000000000000000" pitchFamily="2" charset="0"/>
                <a:cs typeface="Roboto" panose="02000000000000000000" pitchFamily="2" charset="0"/>
              </a:rPr>
              <a:t>Infrastruktur</a:t>
            </a:r>
          </a:p>
        </p:txBody>
      </p:sp>
      <p:sp>
        <p:nvSpPr>
          <p:cNvPr id="13" name="Rectangle : coins arrondis 3">
            <a:extLst>
              <a:ext uri="{FF2B5EF4-FFF2-40B4-BE49-F238E27FC236}">
                <a16:creationId xmlns:a16="http://schemas.microsoft.com/office/drawing/2014/main" id="{C334CF48-CEB8-2F0D-C36F-42FC8421278B}"/>
              </a:ext>
            </a:extLst>
          </p:cNvPr>
          <p:cNvSpPr/>
          <p:nvPr/>
        </p:nvSpPr>
        <p:spPr>
          <a:xfrm>
            <a:off x="9627573"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sz="1700" dirty="0">
                <a:solidFill>
                  <a:schemeClr val="tx1"/>
                </a:solidFill>
                <a:latin typeface="+mj-lt"/>
                <a:ea typeface="Roboto" panose="02000000000000000000" pitchFamily="2" charset="0"/>
                <a:cs typeface="Roboto" panose="02000000000000000000" pitchFamily="2" charset="0"/>
              </a:rPr>
              <a:t>Hochschul-</a:t>
            </a:r>
          </a:p>
          <a:p>
            <a:pPr algn="ctr"/>
            <a:r>
              <a:rPr lang="de-DE" sz="1700" dirty="0">
                <a:solidFill>
                  <a:schemeClr val="tx1"/>
                </a:solidFill>
                <a:latin typeface="+mj-lt"/>
                <a:ea typeface="Roboto" panose="02000000000000000000" pitchFamily="2" charset="0"/>
                <a:cs typeface="Roboto" panose="02000000000000000000" pitchFamily="2" charset="0"/>
              </a:rPr>
              <a:t>Organisation/ Zuständigkeiten</a:t>
            </a:r>
          </a:p>
        </p:txBody>
      </p:sp>
      <p:sp>
        <p:nvSpPr>
          <p:cNvPr id="8" name="object 8">
            <a:extLst>
              <a:ext uri="{FF2B5EF4-FFF2-40B4-BE49-F238E27FC236}">
                <a16:creationId xmlns:a16="http://schemas.microsoft.com/office/drawing/2014/main" id="{3325E747-6F85-10EA-2E5D-D85679034383}"/>
              </a:ext>
            </a:extLst>
          </p:cNvPr>
          <p:cNvSpPr txBox="1">
            <a:spLocks noGrp="1"/>
          </p:cNvSpPr>
          <p:nvPr>
            <p:ph type="ftr" sz="quarter" idx="5"/>
          </p:nvPr>
        </p:nvSpPr>
        <p:spPr>
          <a:xfrm>
            <a:off x="3913048" y="6419433"/>
            <a:ext cx="4149378" cy="133947"/>
          </a:xfrm>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188334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F30C08-6788-D683-864B-7DA8BA0EC89E}"/>
              </a:ext>
            </a:extLst>
          </p:cNvPr>
          <p:cNvSpPr txBox="1">
            <a:spLocks noGrp="1"/>
          </p:cNvSpPr>
          <p:nvPr>
            <p:ph type="title" idx="4294967295"/>
          </p:nvPr>
        </p:nvSpPr>
        <p:spPr>
          <a:xfrm>
            <a:off x="0" y="383600"/>
            <a:ext cx="5985164" cy="523220"/>
          </a:xfrm>
          <a:prstGeom prst="rect">
            <a:avLst/>
          </a:prstGeom>
          <a:noFill/>
          <a:ln>
            <a:noFill/>
            <a:prstDash/>
          </a:ln>
          <a:effectLst/>
        </p:spPr>
        <p:txBody>
          <a:bodyPr rot="0" spcFirstLastPara="0" vertOverflow="overflow" horzOverflow="overflow" vert="horz" wrap="square" lIns="18000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chemeClr val="bg1"/>
                </a:solidFill>
                <a:effectLst/>
                <a:uLnTx/>
                <a:uFillTx/>
                <a:latin typeface="Corbel" panose="020B0503020204020204" pitchFamily="34" charset="0"/>
                <a:ea typeface="+mn-ea"/>
                <a:cs typeface="+mn-cs"/>
              </a:rPr>
              <a:t>Beispiele für Barrieren</a:t>
            </a:r>
          </a:p>
        </p:txBody>
      </p:sp>
      <p:sp>
        <p:nvSpPr>
          <p:cNvPr id="9" name="Rectangle : coins arrondis 3">
            <a:extLst>
              <a:ext uri="{FF2B5EF4-FFF2-40B4-BE49-F238E27FC236}">
                <a16:creationId xmlns:a16="http://schemas.microsoft.com/office/drawing/2014/main" id="{A0A59D49-B216-B441-572A-E7DF5DB612B2}"/>
              </a:ext>
            </a:extLst>
          </p:cNvPr>
          <p:cNvSpPr/>
          <p:nvPr/>
        </p:nvSpPr>
        <p:spPr>
          <a:xfrm>
            <a:off x="203200" y="1358903"/>
            <a:ext cx="2055600" cy="4424391"/>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Studienorganisation:</a:t>
            </a: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ungünstige </a:t>
            </a:r>
            <a:r>
              <a:rPr lang="de-DE" sz="1600" dirty="0" err="1">
                <a:solidFill>
                  <a:schemeClr val="tx1"/>
                </a:solidFill>
                <a:ea typeface="Roboto" panose="02000000000000000000" pitchFamily="2" charset="0"/>
                <a:cs typeface="Roboto" panose="02000000000000000000" pitchFamily="2" charset="0"/>
              </a:rPr>
              <a:t>Veranstaltg.zeiten</a:t>
            </a:r>
            <a:endParaRPr lang="de-DE" sz="1600" dirty="0">
              <a:solidFill>
                <a:schemeClr val="tx1"/>
              </a:solidFill>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Ballung von Prüfungsterminen und Abgabefristen</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fehlende Ersatztermine f. Prüfungen</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hohe Anforder-</a:t>
            </a:r>
            <a:r>
              <a:rPr lang="de-DE" sz="1600" dirty="0" err="1">
                <a:solidFill>
                  <a:schemeClr val="tx1"/>
                </a:solidFill>
                <a:ea typeface="Roboto" panose="02000000000000000000" pitchFamily="2" charset="0"/>
                <a:cs typeface="Roboto" panose="02000000000000000000" pitchFamily="2" charset="0"/>
              </a:rPr>
              <a:t>ungen</a:t>
            </a:r>
            <a:r>
              <a:rPr lang="de-DE" sz="1600" dirty="0">
                <a:solidFill>
                  <a:schemeClr val="tx1"/>
                </a:solidFill>
                <a:ea typeface="Roboto" panose="02000000000000000000" pitchFamily="2" charset="0"/>
                <a:cs typeface="Roboto" panose="02000000000000000000" pitchFamily="2" charset="0"/>
              </a:rPr>
              <a:t> Vollzeit-/ Auslandspraktika</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unklare Anwesen-</a:t>
            </a:r>
            <a:r>
              <a:rPr lang="de-DE" sz="1600" dirty="0" err="1">
                <a:solidFill>
                  <a:schemeClr val="tx1"/>
                </a:solidFill>
                <a:ea typeface="Roboto" panose="02000000000000000000" pitchFamily="2" charset="0"/>
                <a:cs typeface="Roboto" panose="02000000000000000000" pitchFamily="2" charset="0"/>
              </a:rPr>
              <a:t>heitsregeln</a:t>
            </a:r>
            <a:endParaRPr lang="de-DE" sz="1600" dirty="0">
              <a:solidFill>
                <a:schemeClr val="tx1"/>
              </a:solidFill>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10" name="Rectangle : coins arrondis 3">
            <a:extLst>
              <a:ext uri="{FF2B5EF4-FFF2-40B4-BE49-F238E27FC236}">
                <a16:creationId xmlns:a16="http://schemas.microsoft.com/office/drawing/2014/main" id="{645E0360-203E-5F78-8716-0A6F1061597E}"/>
              </a:ext>
            </a:extLst>
          </p:cNvPr>
          <p:cNvSpPr/>
          <p:nvPr/>
        </p:nvSpPr>
        <p:spPr>
          <a:xfrm>
            <a:off x="2592204" y="1374383"/>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Studienfinanzierung:</a:t>
            </a: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Zweitstudien-gebühren</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Kosten zusätzliche Kinderbetreuung</a:t>
            </a: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11" name="Rectangle : coins arrondis 3">
            <a:extLst>
              <a:ext uri="{FF2B5EF4-FFF2-40B4-BE49-F238E27FC236}">
                <a16:creationId xmlns:a16="http://schemas.microsoft.com/office/drawing/2014/main" id="{40894112-F961-8DF7-4803-CBA4A8224E99}"/>
              </a:ext>
            </a:extLst>
          </p:cNvPr>
          <p:cNvSpPr/>
          <p:nvPr/>
        </p:nvSpPr>
        <p:spPr>
          <a:xfrm>
            <a:off x="4959938" y="1358894"/>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Wertschätzung und</a:t>
            </a:r>
          </a:p>
          <a:p>
            <a:pPr algn="ctr"/>
            <a:r>
              <a:rPr lang="de-DE" sz="1600" b="1" dirty="0">
                <a:solidFill>
                  <a:schemeClr val="tx1"/>
                </a:solidFill>
                <a:latin typeface="+mj-lt"/>
                <a:ea typeface="Roboto" panose="02000000000000000000" pitchFamily="2" charset="0"/>
                <a:cs typeface="Roboto" panose="02000000000000000000" pitchFamily="2" charset="0"/>
              </a:rPr>
              <a:t>Soziales Miteinander:</a:t>
            </a: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lgn="ctr">
              <a:buFont typeface="Arial" panose="020B0604020202020204" pitchFamily="34" charset="0"/>
              <a:buChar char="•"/>
            </a:pP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teils fehlende serviceorientierte Haltung</a:t>
            </a: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12" name="Rectangle : coins arrondis 3">
            <a:extLst>
              <a:ext uri="{FF2B5EF4-FFF2-40B4-BE49-F238E27FC236}">
                <a16:creationId xmlns:a16="http://schemas.microsoft.com/office/drawing/2014/main" id="{84342F77-A89D-4370-62D4-C804F24A66EA}"/>
              </a:ext>
            </a:extLst>
          </p:cNvPr>
          <p:cNvSpPr/>
          <p:nvPr/>
        </p:nvSpPr>
        <p:spPr>
          <a:xfrm>
            <a:off x="7278074"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Infrastruktur:</a:t>
            </a: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PCB-Belastung</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Studentische Räume </a:t>
            </a: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13" name="Rectangle : coins arrondis 3">
            <a:extLst>
              <a:ext uri="{FF2B5EF4-FFF2-40B4-BE49-F238E27FC236}">
                <a16:creationId xmlns:a16="http://schemas.microsoft.com/office/drawing/2014/main" id="{C334CF48-CEB8-2F0D-C36F-42FC8421278B}"/>
              </a:ext>
            </a:extLst>
          </p:cNvPr>
          <p:cNvSpPr/>
          <p:nvPr/>
        </p:nvSpPr>
        <p:spPr>
          <a:xfrm>
            <a:off x="9627573"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err="1">
                <a:solidFill>
                  <a:schemeClr val="tx1"/>
                </a:solidFill>
                <a:latin typeface="+mj-lt"/>
                <a:ea typeface="Roboto" panose="02000000000000000000" pitchFamily="2" charset="0"/>
                <a:cs typeface="Roboto" panose="02000000000000000000" pitchFamily="2" charset="0"/>
              </a:rPr>
              <a:t>Hochschulorgani</a:t>
            </a:r>
            <a:r>
              <a:rPr lang="de-DE" sz="1600" b="1" dirty="0">
                <a:solidFill>
                  <a:schemeClr val="tx1"/>
                </a:solidFill>
                <a:latin typeface="+mj-lt"/>
                <a:ea typeface="Roboto" panose="02000000000000000000" pitchFamily="2" charset="0"/>
                <a:cs typeface="Roboto" panose="02000000000000000000" pitchFamily="2" charset="0"/>
              </a:rPr>
              <a:t>- </a:t>
            </a:r>
            <a:r>
              <a:rPr lang="de-DE" sz="1600" b="1" dirty="0" err="1">
                <a:solidFill>
                  <a:schemeClr val="tx1"/>
                </a:solidFill>
                <a:latin typeface="+mj-lt"/>
                <a:ea typeface="Roboto" panose="02000000000000000000" pitchFamily="2" charset="0"/>
                <a:cs typeface="Roboto" panose="02000000000000000000" pitchFamily="2" charset="0"/>
              </a:rPr>
              <a:t>sation</a:t>
            </a:r>
            <a:r>
              <a:rPr lang="de-DE" sz="1600" b="1" dirty="0">
                <a:solidFill>
                  <a:schemeClr val="tx1"/>
                </a:solidFill>
                <a:latin typeface="+mj-lt"/>
                <a:ea typeface="Roboto" panose="02000000000000000000" pitchFamily="2" charset="0"/>
                <a:cs typeface="Roboto" panose="02000000000000000000" pitchFamily="2" charset="0"/>
              </a:rPr>
              <a:t> / Zuständig-</a:t>
            </a:r>
            <a:r>
              <a:rPr lang="de-DE" sz="1600" b="1" dirty="0" err="1">
                <a:solidFill>
                  <a:schemeClr val="tx1"/>
                </a:solidFill>
                <a:latin typeface="+mj-lt"/>
                <a:ea typeface="Roboto" panose="02000000000000000000" pitchFamily="2" charset="0"/>
                <a:cs typeface="Roboto" panose="02000000000000000000" pitchFamily="2" charset="0"/>
              </a:rPr>
              <a:t>keiten</a:t>
            </a:r>
            <a:r>
              <a:rPr lang="de-DE" sz="1600" b="1" dirty="0">
                <a:solidFill>
                  <a:schemeClr val="tx1"/>
                </a:solidFill>
                <a:latin typeface="+mj-lt"/>
                <a:ea typeface="Roboto" panose="02000000000000000000" pitchFamily="2" charset="0"/>
                <a:cs typeface="Roboto" panose="02000000000000000000" pitchFamily="2" charset="0"/>
              </a:rPr>
              <a:t>:</a:t>
            </a: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teils unklare Zuständigkeiten / Ansprechpartner-</a:t>
            </a:r>
            <a:r>
              <a:rPr lang="de-DE" sz="1600" dirty="0" err="1">
                <a:solidFill>
                  <a:schemeClr val="tx1"/>
                </a:solidFill>
                <a:ea typeface="Roboto" panose="02000000000000000000" pitchFamily="2" charset="0"/>
                <a:cs typeface="Roboto" panose="02000000000000000000" pitchFamily="2" charset="0"/>
              </a:rPr>
              <a:t>schaften</a:t>
            </a:r>
            <a:r>
              <a:rPr lang="de-DE" sz="1600" dirty="0">
                <a:solidFill>
                  <a:schemeClr val="tx1"/>
                </a:solidFill>
                <a:ea typeface="Roboto" panose="02000000000000000000" pitchFamily="2" charset="0"/>
                <a:cs typeface="Roboto" panose="02000000000000000000" pitchFamily="2" charset="0"/>
              </a:rPr>
              <a:t> (bspw. für Anerkennung v. Studienleistungen)</a:t>
            </a: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8" name="object 8">
            <a:extLst>
              <a:ext uri="{FF2B5EF4-FFF2-40B4-BE49-F238E27FC236}">
                <a16:creationId xmlns:a16="http://schemas.microsoft.com/office/drawing/2014/main" id="{3325E747-6F85-10EA-2E5D-D85679034383}"/>
              </a:ext>
            </a:extLst>
          </p:cNvPr>
          <p:cNvSpPr txBox="1">
            <a:spLocks noGrp="1"/>
          </p:cNvSpPr>
          <p:nvPr>
            <p:ph type="ftr" sz="quarter" idx="5"/>
          </p:nvPr>
        </p:nvSpPr>
        <p:spPr>
          <a:xfrm>
            <a:off x="3913048" y="6419433"/>
            <a:ext cx="4149378" cy="133947"/>
          </a:xfrm>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175682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F30C08-6788-D683-864B-7DA8BA0EC89E}"/>
              </a:ext>
            </a:extLst>
          </p:cNvPr>
          <p:cNvSpPr txBox="1">
            <a:spLocks noGrp="1"/>
          </p:cNvSpPr>
          <p:nvPr>
            <p:ph type="title" idx="4294967295"/>
          </p:nvPr>
        </p:nvSpPr>
        <p:spPr>
          <a:xfrm>
            <a:off x="0" y="383600"/>
            <a:ext cx="6858000" cy="523220"/>
          </a:xfrm>
          <a:prstGeom prst="rect">
            <a:avLst/>
          </a:prstGeom>
          <a:noFill/>
          <a:ln>
            <a:noFill/>
            <a:prstDash/>
          </a:ln>
          <a:effectLst/>
        </p:spPr>
        <p:txBody>
          <a:bodyPr rot="0" spcFirstLastPara="0" vertOverflow="overflow" horzOverflow="overflow" vert="horz" wrap="square" lIns="18000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chemeClr val="bg1"/>
                </a:solidFill>
                <a:effectLst/>
                <a:uLnTx/>
                <a:uFillTx/>
                <a:latin typeface="Corbel" panose="020B0503020204020204" pitchFamily="34" charset="0"/>
                <a:ea typeface="+mn-ea"/>
                <a:cs typeface="+mn-cs"/>
              </a:rPr>
              <a:t>Beispiele für Angebote und „Lösungen“</a:t>
            </a:r>
          </a:p>
        </p:txBody>
      </p:sp>
      <p:sp>
        <p:nvSpPr>
          <p:cNvPr id="9" name="Rectangle : coins arrondis 3">
            <a:extLst>
              <a:ext uri="{FF2B5EF4-FFF2-40B4-BE49-F238E27FC236}">
                <a16:creationId xmlns:a16="http://schemas.microsoft.com/office/drawing/2014/main" id="{A0A59D49-B216-B441-572A-E7DF5DB612B2}"/>
              </a:ext>
            </a:extLst>
          </p:cNvPr>
          <p:cNvSpPr/>
          <p:nvPr/>
        </p:nvSpPr>
        <p:spPr>
          <a:xfrm>
            <a:off x="203200" y="1358903"/>
            <a:ext cx="2055600" cy="4424391"/>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Studienorganisation:</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Beratung zu den </a:t>
            </a:r>
            <a:r>
              <a:rPr lang="de-DE" sz="1600" dirty="0" err="1">
                <a:solidFill>
                  <a:schemeClr val="tx1"/>
                </a:solidFill>
                <a:ea typeface="Roboto" panose="02000000000000000000" pitchFamily="2" charset="0"/>
                <a:cs typeface="Roboto" panose="02000000000000000000" pitchFamily="2" charset="0"/>
              </a:rPr>
              <a:t>Mglk</a:t>
            </a:r>
            <a:r>
              <a:rPr lang="de-DE" sz="1600" dirty="0">
                <a:solidFill>
                  <a:schemeClr val="tx1"/>
                </a:solidFill>
                <a:ea typeface="Roboto" panose="02000000000000000000" pitchFamily="2" charset="0"/>
                <a:cs typeface="Roboto" panose="02000000000000000000" pitchFamily="2" charset="0"/>
              </a:rPr>
              <a:t>. die es bereits gibt, z.B. „Härtefall“- regeln bspw. für Seminarplatzvergabe</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„Aushandeln“ von Einzelfalllösungen, bspw. extra Prüfungstermine o. „</a:t>
            </a:r>
            <a:r>
              <a:rPr lang="de-DE" sz="1600" dirty="0" err="1">
                <a:solidFill>
                  <a:schemeClr val="tx1"/>
                </a:solidFill>
                <a:ea typeface="Roboto" panose="02000000000000000000" pitchFamily="2" charset="0"/>
                <a:cs typeface="Roboto" panose="02000000000000000000" pitchFamily="2" charset="0"/>
              </a:rPr>
              <a:t>Wunsch“termine</a:t>
            </a:r>
            <a:endParaRPr lang="de-DE" sz="1600" dirty="0">
              <a:solidFill>
                <a:schemeClr val="tx1"/>
              </a:solidFill>
              <a:ea typeface="Roboto" panose="02000000000000000000" pitchFamily="2" charset="0"/>
              <a:cs typeface="Roboto" panose="02000000000000000000" pitchFamily="2" charset="0"/>
            </a:endParaRPr>
          </a:p>
          <a:p>
            <a:pPr algn="ctr"/>
            <a:endParaRPr lang="de-DE" sz="1600" b="1" dirty="0">
              <a:solidFill>
                <a:schemeClr val="tx1"/>
              </a:solidFill>
              <a:latin typeface="+mj-lt"/>
              <a:ea typeface="Roboto" panose="02000000000000000000" pitchFamily="2" charset="0"/>
              <a:cs typeface="Roboto" panose="02000000000000000000" pitchFamily="2" charset="0"/>
            </a:endParaRP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10" name="Rectangle : coins arrondis 3">
            <a:extLst>
              <a:ext uri="{FF2B5EF4-FFF2-40B4-BE49-F238E27FC236}">
                <a16:creationId xmlns:a16="http://schemas.microsoft.com/office/drawing/2014/main" id="{645E0360-203E-5F78-8716-0A6F1061597E}"/>
              </a:ext>
            </a:extLst>
          </p:cNvPr>
          <p:cNvSpPr/>
          <p:nvPr/>
        </p:nvSpPr>
        <p:spPr>
          <a:xfrm>
            <a:off x="2592204" y="1374383"/>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Studienfinanzierung:</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Pragmatische Lösungen, Lücken nutzen (bspw. Urlaubssemester aufgrund v. Elternzeit m. Studien-berechtigung)</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„Notfall“-Unter-stützung ermöglicht für Kinderbetreuung, die zusätzlich in Randzeiten notwendig wird, bspw. i. ISP</a:t>
            </a: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11" name="Rectangle : coins arrondis 3">
            <a:extLst>
              <a:ext uri="{FF2B5EF4-FFF2-40B4-BE49-F238E27FC236}">
                <a16:creationId xmlns:a16="http://schemas.microsoft.com/office/drawing/2014/main" id="{40894112-F961-8DF7-4803-CBA4A8224E99}"/>
              </a:ext>
            </a:extLst>
          </p:cNvPr>
          <p:cNvSpPr/>
          <p:nvPr/>
        </p:nvSpPr>
        <p:spPr>
          <a:xfrm>
            <a:off x="4959938" y="1358894"/>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Wertschätzung und</a:t>
            </a:r>
          </a:p>
          <a:p>
            <a:pPr algn="ctr"/>
            <a:r>
              <a:rPr lang="de-DE" sz="1600" b="1" dirty="0">
                <a:solidFill>
                  <a:schemeClr val="tx1"/>
                </a:solidFill>
                <a:latin typeface="+mj-lt"/>
                <a:ea typeface="Roboto" panose="02000000000000000000" pitchFamily="2" charset="0"/>
                <a:cs typeface="Roboto" panose="02000000000000000000" pitchFamily="2" charset="0"/>
              </a:rPr>
              <a:t>Soziales Miteinander:</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Anlegen eines Elternverteilers,</a:t>
            </a:r>
          </a:p>
          <a:p>
            <a:r>
              <a:rPr lang="de-DE" sz="1600" dirty="0">
                <a:solidFill>
                  <a:schemeClr val="tx1"/>
                </a:solidFill>
                <a:ea typeface="Roboto" panose="02000000000000000000" pitchFamily="2" charset="0"/>
                <a:cs typeface="Roboto" panose="02000000000000000000" pitchFamily="2" charset="0"/>
              </a:rPr>
              <a:t> </a:t>
            </a:r>
          </a:p>
          <a:p>
            <a:r>
              <a:rPr lang="de-DE" sz="1600" dirty="0">
                <a:solidFill>
                  <a:schemeClr val="tx1"/>
                </a:solidFill>
                <a:ea typeface="Roboto" panose="02000000000000000000" pitchFamily="2" charset="0"/>
                <a:cs typeface="Roboto" panose="02000000000000000000" pitchFamily="2" charset="0"/>
              </a:rPr>
              <a:t>Anregungen f. Vernetzung</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offene, anerkennende Haltung in der Beratung – lösungsorientiert statt „</a:t>
            </a:r>
            <a:r>
              <a:rPr lang="de-DE" sz="1600" dirty="0" err="1">
                <a:solidFill>
                  <a:schemeClr val="tx1"/>
                </a:solidFill>
                <a:ea typeface="Roboto" panose="02000000000000000000" pitchFamily="2" charset="0"/>
                <a:cs typeface="Roboto" panose="02000000000000000000" pitchFamily="2" charset="0"/>
              </a:rPr>
              <a:t>Problem“basiert</a:t>
            </a:r>
            <a:r>
              <a:rPr lang="de-DE" sz="1600" dirty="0">
                <a:solidFill>
                  <a:schemeClr val="tx1"/>
                </a:solidFill>
                <a:ea typeface="Roboto" panose="02000000000000000000" pitchFamily="2" charset="0"/>
                <a:cs typeface="Roboto" panose="02000000000000000000" pitchFamily="2" charset="0"/>
              </a:rPr>
              <a:t> </a:t>
            </a: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12" name="Rectangle : coins arrondis 3">
            <a:extLst>
              <a:ext uri="{FF2B5EF4-FFF2-40B4-BE49-F238E27FC236}">
                <a16:creationId xmlns:a16="http://schemas.microsoft.com/office/drawing/2014/main" id="{84342F77-A89D-4370-62D4-C804F24A66EA}"/>
              </a:ext>
            </a:extLst>
          </p:cNvPr>
          <p:cNvSpPr/>
          <p:nvPr/>
        </p:nvSpPr>
        <p:spPr>
          <a:xfrm>
            <a:off x="7278074"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Infrastruktur:</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Umgang m. PCB:</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unterstützend statt fordernd (stillende und schwangere Frauen sind v.a. im Recht und nicht v.a. in der Pflicht )</a:t>
            </a:r>
          </a:p>
          <a:p>
            <a:endParaRPr lang="de-DE" sz="1600" dirty="0">
              <a:solidFill>
                <a:schemeClr val="tx1"/>
              </a:solidFill>
              <a:ea typeface="Roboto" panose="02000000000000000000" pitchFamily="2" charset="0"/>
              <a:cs typeface="Roboto" panose="02000000000000000000" pitchFamily="2" charset="0"/>
              <a:sym typeface="Wingdings" panose="05000000000000000000" pitchFamily="2" charset="2"/>
            </a:endParaRPr>
          </a:p>
          <a:p>
            <a:r>
              <a:rPr lang="de-DE" sz="1600" dirty="0">
                <a:solidFill>
                  <a:schemeClr val="tx1"/>
                </a:solidFill>
                <a:ea typeface="Roboto" panose="02000000000000000000" pitchFamily="2" charset="0"/>
                <a:cs typeface="Roboto" panose="02000000000000000000" pitchFamily="2" charset="0"/>
                <a:sym typeface="Wingdings" panose="05000000000000000000" pitchFamily="2" charset="2"/>
              </a:rPr>
              <a:t></a:t>
            </a:r>
            <a:r>
              <a:rPr lang="de-DE" sz="1600" dirty="0">
                <a:solidFill>
                  <a:schemeClr val="tx1"/>
                </a:solidFill>
                <a:ea typeface="Roboto" panose="02000000000000000000" pitchFamily="2" charset="0"/>
                <a:cs typeface="Roboto" panose="02000000000000000000" pitchFamily="2" charset="0"/>
              </a:rPr>
              <a:t> bspw. Angebot anonyme Raumverlegung im ersten Drittel der Schwangerschaft</a:t>
            </a: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13" name="Rectangle : coins arrondis 3">
            <a:extLst>
              <a:ext uri="{FF2B5EF4-FFF2-40B4-BE49-F238E27FC236}">
                <a16:creationId xmlns:a16="http://schemas.microsoft.com/office/drawing/2014/main" id="{C334CF48-CEB8-2F0D-C36F-42FC8421278B}"/>
              </a:ext>
            </a:extLst>
          </p:cNvPr>
          <p:cNvSpPr/>
          <p:nvPr/>
        </p:nvSpPr>
        <p:spPr>
          <a:xfrm>
            <a:off x="9627573"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Hochschul-</a:t>
            </a:r>
          </a:p>
          <a:p>
            <a:pPr algn="ctr"/>
            <a:r>
              <a:rPr lang="de-DE" sz="1600" b="1" dirty="0">
                <a:solidFill>
                  <a:schemeClr val="tx1"/>
                </a:solidFill>
                <a:latin typeface="+mj-lt"/>
                <a:ea typeface="Roboto" panose="02000000000000000000" pitchFamily="2" charset="0"/>
                <a:cs typeface="Roboto" panose="02000000000000000000" pitchFamily="2" charset="0"/>
              </a:rPr>
              <a:t>Organisation / Zuständigkeiten:</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Serviceorientiertes Agieren: Dinge abnehmen/klären (da wo möglich u. passend)</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eigene Kontakte nutzen</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Zuständigkeiten transparent machen und einfordern</a:t>
            </a: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8" name="object 8">
            <a:extLst>
              <a:ext uri="{FF2B5EF4-FFF2-40B4-BE49-F238E27FC236}">
                <a16:creationId xmlns:a16="http://schemas.microsoft.com/office/drawing/2014/main" id="{3325E747-6F85-10EA-2E5D-D85679034383}"/>
              </a:ext>
            </a:extLst>
          </p:cNvPr>
          <p:cNvSpPr txBox="1">
            <a:spLocks noGrp="1"/>
          </p:cNvSpPr>
          <p:nvPr>
            <p:ph type="ftr" sz="quarter" idx="5"/>
          </p:nvPr>
        </p:nvSpPr>
        <p:spPr>
          <a:xfrm>
            <a:off x="3913048" y="6419433"/>
            <a:ext cx="4149378" cy="133947"/>
          </a:xfrm>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6627039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ags/tag5.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ags/tag6.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579</Words>
  <Application>Microsoft Office PowerPoint</Application>
  <PresentationFormat>Breitbild</PresentationFormat>
  <Paragraphs>144</Paragraphs>
  <Slides>9</Slides>
  <Notes>9</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9</vt:i4>
      </vt:variant>
    </vt:vector>
  </HeadingPairs>
  <TitlesOfParts>
    <vt:vector size="17" baseType="lpstr">
      <vt:lpstr>Aptos</vt:lpstr>
      <vt:lpstr>Arial</vt:lpstr>
      <vt:lpstr>Calibri</vt:lpstr>
      <vt:lpstr>Corbel</vt:lpstr>
      <vt:lpstr>Roboto</vt:lpstr>
      <vt:lpstr>Wingdings</vt:lpstr>
      <vt:lpstr>1_Office Theme</vt:lpstr>
      <vt:lpstr>2_Office Theme</vt:lpstr>
      <vt:lpstr>Barrieren in Studium und Arbeit – Ein Erfahrungsbericht aus der Beratungspraxis der Stabsstelle Gleichstellung, akademische Personalentwicklung und Familienförderung  03.07.2024  Anja Bechstein &amp; Leona Cordi  </vt:lpstr>
      <vt:lpstr>Was macht eigentlich die Stabsstelle Gleichstellung?</vt:lpstr>
      <vt:lpstr>Beratungslandkarte 1 </vt:lpstr>
      <vt:lpstr>Beratungslandkarte 2 </vt:lpstr>
      <vt:lpstr>Beratungsnetzwerk Antidiskriminierung &amp;  Chancengleichheit </vt:lpstr>
      <vt:lpstr>Studierende Eltern - Ausgangs-voraussetzungen - </vt:lpstr>
      <vt:lpstr>Barrieren finden sich vor allem in folgenden Bereichen …</vt:lpstr>
      <vt:lpstr>Beispiele für Barrieren</vt:lpstr>
      <vt:lpstr>Beispiele für Angebote und „Lösungen“</vt:lpstr>
    </vt:vector>
  </TitlesOfParts>
  <Company>Pädagogische Hochschule Freiburg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Leona Cordi</dc:creator>
  <cp:lastModifiedBy>Leona Cordi</cp:lastModifiedBy>
  <cp:revision>74</cp:revision>
  <dcterms:created xsi:type="dcterms:W3CDTF">2021-06-15T07:46:17Z</dcterms:created>
  <dcterms:modified xsi:type="dcterms:W3CDTF">2024-07-23T07:01:41Z</dcterms:modified>
</cp:coreProperties>
</file>