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F84912F-748E-349E-4C56-8DD42FEF5314}" name="Leona Cordi" initials="LC" userId="S-1-5-21-3081662841-319188339-1783564603-3411" providerId="AD"/>
  <p188:author id="{369BD7E6-D593-DF3F-2F35-890C1C5D4EF8}" name="Anja Bechstein (fr)" initials="AB" userId="S::anja.bechstein@ph-freiburg.de::6603d6db-7faa-4eb0-81e6-2ac0f50631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CC40"/>
    <a:srgbClr val="2F3684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32030" autoAdjust="0"/>
  </p:normalViewPr>
  <p:slideViewPr>
    <p:cSldViewPr snapToGrid="0">
      <p:cViewPr varScale="1">
        <p:scale>
          <a:sx n="40" d="100"/>
          <a:sy n="40" d="100"/>
        </p:scale>
        <p:origin x="3078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181F5-BA10-4150-9E17-F40C534765F1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7B463-841D-4DAF-A92B-078B90AC5E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0718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05A664-56DD-DD7F-5CFB-83C17D16AD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>
            <a:extLst>
              <a:ext uri="{FF2B5EF4-FFF2-40B4-BE49-F238E27FC236}">
                <a16:creationId xmlns:a16="http://schemas.microsoft.com/office/drawing/2014/main" id="{BC2CCEB7-0EBD-9FC2-5213-6688485DFED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>
            <a:extLst>
              <a:ext uri="{FF2B5EF4-FFF2-40B4-BE49-F238E27FC236}">
                <a16:creationId xmlns:a16="http://schemas.microsoft.com/office/drawing/2014/main" id="{6D6D5666-EB2F-47DD-C44D-01CADB37A2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245838-8D23-B0FA-6CED-D5D5F732594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29F8C-8C13-4748-9D73-BA177746380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8408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24409B-C3DE-990B-E3DC-475A9F8A1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82A0127-5BDF-177C-D174-32623077C2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9C647D-7F39-E913-F74C-1562EE137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438B89-843B-4D56-49F6-F1ACEAFD7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6D1CB0-DD14-1B11-2A9D-82797D31B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494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8B0CF9-B319-C9D5-FED2-935F7E8BF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9E11185-8934-6E49-C915-9E7EF291D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9BA1EB-D1A8-6B9F-AB57-C663905CB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475CAD-1E42-7669-DB65-F235EC1CC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7FEE26-09AF-9045-D227-E183D324F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6445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5D950A8-9902-1F8A-B0E0-CDE5BDC495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AA7608-C228-FFDE-1C37-F419049247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77E51E-24C3-E5FC-B2A6-BCB64536A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28C836-5696-6ACF-9FC5-64F73EC14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71DA2ED-3969-E29C-9268-E91408195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795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327078-AE19-D15D-A1C9-B7D203948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514FB9-7D50-A712-0447-F66527BB3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3AB656-C293-B0D2-5327-29798D316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2233178-9618-56F8-0174-EA11AE224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AB0DC9E-5813-CA56-30E0-0912929F0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2381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48564-B7FD-F2DA-6EF7-9B688F3A8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A48FC79-5FFE-CC6C-3F3C-A6DF619CB0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C3798FA-B1F1-0A99-3996-600F12F5B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904C87-E952-F46F-570C-3DD49D77D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752232B-40C8-8A7D-36AE-7D8C9755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616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91A5FF-C614-447A-9B28-D5700D555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1FF7D99-5025-721E-E641-3B7D321FB0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DBDB395-9475-5866-8AF4-59A9D65F8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032E51-FEBE-C4D2-0E6C-C3311816F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248028-1768-632E-EC34-14EE54608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5C974C9-0F75-5FD4-204B-7DA8228DB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010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13E1F-FB7C-A44A-F352-B245C689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76B13A3-C9E5-DD09-ACDE-F479AB265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BBCF4E-0A13-8B4E-700F-5FBF7F5DF0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32D2F7E-AF22-0CE0-0B2B-5E5688E8CD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83BF0F6-10F0-7C1A-8675-40203C388A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C5E27C4-EA4D-8434-F395-E4A78ECF7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D0FE2CE-53F9-D7C1-614E-0A0ED42A0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A6FF01A-2A1E-F2DC-B2C9-8A466F790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105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FB8C4B-5FB4-5601-5D95-30E12AFF2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F8634BCC-D3A0-6BF0-B43E-4B87158E5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D0DC636-B1D2-5889-C64F-314C977DD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ADECAC3-5A52-C391-75B8-1EDB4F5B9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8146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FAB11B8-5BCE-4C6A-FF6B-EBA346232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48BA433-B20E-D294-E264-141835AA4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6073FD5-957A-F78B-ACFD-EEF128A4D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679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C4DB12-82DC-1011-A92A-868D5127F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A0E9F49-125B-9C5D-D385-9DCF38345B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148CA82-1152-294B-3CA0-7DC8072628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52EB201-ED0F-930A-7F44-8A468B924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4A1C45A-9733-6362-8754-D19E595A0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38F06C6-09F1-9FC7-900A-5980A62E32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537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C0637-8FE3-33DA-90F9-F6AA07836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05BBEC8-1CFB-B2F6-1A16-16065DC23A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0F59E2F-AF94-FB6B-79DE-BC89941B6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1E752FA-19B9-BF5D-8F23-2F33059B3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34A4493-E738-9855-353F-9958B0DAE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9154EFC-75D7-436D-B06D-281D9D6DE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44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19AE13E-FCE0-A32D-FEBF-57E9195D2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36635C6-6875-E2DB-50B1-3B51660DEB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BE9552B-6AC6-C948-946B-27AB591A08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DA92FE-6D7D-402F-A61D-FF9DD167663A}" type="datetimeFigureOut">
              <a:rPr lang="de-DE" smtClean="0"/>
              <a:t>09.04.2025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044E3E-6D07-CB04-24F5-CB61158C5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5A054B6-EA91-6E80-4AA1-D5447DBF3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1CB4D8-4258-468C-8987-A3088FE3CC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8825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hyperlink" Target="https://www.ph-freiburg.de/hochschule/beratung-und-interessensvertretungen.html" TargetMode="External"/><Relationship Id="rId5" Type="http://schemas.openxmlformats.org/officeDocument/2006/relationships/image" Target="../media/image3.svg"/><Relationship Id="rId10" Type="http://schemas.openxmlformats.org/officeDocument/2006/relationships/hyperlink" Target="https://www/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149B7F-DA3B-5684-63FE-A9C03A57B4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A370AE3B-E52A-02D4-C0ED-4946CB243582}"/>
              </a:ext>
            </a:extLst>
          </p:cNvPr>
          <p:cNvSpPr txBox="1"/>
          <p:nvPr/>
        </p:nvSpPr>
        <p:spPr>
          <a:xfrm>
            <a:off x="117691" y="250744"/>
            <a:ext cx="10796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800" b="0" i="0" u="none" strike="noStrike" baseline="30000" dirty="0">
                <a:solidFill>
                  <a:srgbClr val="2F3684"/>
                </a:solidFill>
                <a:latin typeface="Bahnschrift Light Condensed" panose="020B0502040204020203" pitchFamily="34" charset="0"/>
              </a:rPr>
              <a:t>Antidiskriminierung &amp; Chancengleichheit</a:t>
            </a:r>
            <a:r>
              <a:rPr lang="de-DE" sz="4800" baseline="30000" dirty="0">
                <a:solidFill>
                  <a:srgbClr val="2F3684"/>
                </a:solidFill>
                <a:latin typeface="Bahnschrift Light Condensed" panose="020B0502040204020203" pitchFamily="34" charset="0"/>
              </a:rPr>
              <a:t>				</a:t>
            </a:r>
            <a:endParaRPr lang="de-DE" sz="4400" baseline="30000" dirty="0">
              <a:solidFill>
                <a:srgbClr val="2F3684"/>
              </a:solidFill>
              <a:latin typeface="Bahnschrift Light Condensed" panose="020B0502040204020203" pitchFamily="34" charset="0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03D550C6-DC82-7860-F0E8-D468FE45BC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1786" y="247363"/>
            <a:ext cx="697935" cy="54388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C2E157C-4DD7-1C94-53B6-B99DC1624A99}"/>
              </a:ext>
            </a:extLst>
          </p:cNvPr>
          <p:cNvSpPr txBox="1"/>
          <p:nvPr/>
        </p:nvSpPr>
        <p:spPr>
          <a:xfrm>
            <a:off x="106654" y="674103"/>
            <a:ext cx="6889444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0" i="0" u="none" strike="noStrike" baseline="30000" dirty="0">
                <a:solidFill>
                  <a:srgbClr val="2F3684"/>
                </a:solidFill>
                <a:latin typeface="Bahnschrift Light Condensed" panose="020B0502040204020203" pitchFamily="34" charset="0"/>
              </a:rPr>
              <a:t>Interne Anlaufstellen und Beratung für Beschäftigte und Studierende</a:t>
            </a:r>
          </a:p>
        </p:txBody>
      </p:sp>
      <p:grpSp>
        <p:nvGrpSpPr>
          <p:cNvPr id="36" name="Gruppieren 35">
            <a:extLst>
              <a:ext uri="{FF2B5EF4-FFF2-40B4-BE49-F238E27FC236}">
                <a16:creationId xmlns:a16="http://schemas.microsoft.com/office/drawing/2014/main" id="{77C3C45A-9716-5819-722B-E8564116184E}"/>
              </a:ext>
            </a:extLst>
          </p:cNvPr>
          <p:cNvGrpSpPr/>
          <p:nvPr/>
        </p:nvGrpSpPr>
        <p:grpSpPr>
          <a:xfrm>
            <a:off x="193673" y="992711"/>
            <a:ext cx="11863648" cy="5396310"/>
            <a:chOff x="193673" y="1311121"/>
            <a:chExt cx="11863648" cy="5396310"/>
          </a:xfrm>
        </p:grpSpPr>
        <p:sp>
          <p:nvSpPr>
            <p:cNvPr id="72" name="Rechteck 71">
              <a:extLst>
                <a:ext uri="{FF2B5EF4-FFF2-40B4-BE49-F238E27FC236}">
                  <a16:creationId xmlns:a16="http://schemas.microsoft.com/office/drawing/2014/main" id="{AA2482EB-7EBB-E8A2-CCC1-5CB3804EF56C}"/>
                </a:ext>
              </a:extLst>
            </p:cNvPr>
            <p:cNvSpPr/>
            <p:nvPr/>
          </p:nvSpPr>
          <p:spPr>
            <a:xfrm>
              <a:off x="6123215" y="1317311"/>
              <a:ext cx="2892578" cy="2617853"/>
            </a:xfrm>
            <a:prstGeom prst="rect">
              <a:avLst/>
            </a:prstGeom>
            <a:solidFill>
              <a:srgbClr val="83CC4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8" name="Gruppieren 27">
              <a:extLst>
                <a:ext uri="{FF2B5EF4-FFF2-40B4-BE49-F238E27FC236}">
                  <a16:creationId xmlns:a16="http://schemas.microsoft.com/office/drawing/2014/main" id="{8CFF4553-11E4-01A4-A4F7-E3C7D946AEDA}"/>
                </a:ext>
              </a:extLst>
            </p:cNvPr>
            <p:cNvGrpSpPr/>
            <p:nvPr/>
          </p:nvGrpSpPr>
          <p:grpSpPr>
            <a:xfrm>
              <a:off x="3155008" y="4048579"/>
              <a:ext cx="3007211" cy="2623412"/>
              <a:chOff x="3155008" y="4130222"/>
              <a:chExt cx="3007211" cy="2623412"/>
            </a:xfrm>
          </p:grpSpPr>
          <p:sp>
            <p:nvSpPr>
              <p:cNvPr id="88" name="Rechteck 87">
                <a:extLst>
                  <a:ext uri="{FF2B5EF4-FFF2-40B4-BE49-F238E27FC236}">
                    <a16:creationId xmlns:a16="http://schemas.microsoft.com/office/drawing/2014/main" id="{0B44F939-4A97-12AE-D431-38826475B612}"/>
                  </a:ext>
                </a:extLst>
              </p:cNvPr>
              <p:cNvSpPr/>
              <p:nvPr/>
            </p:nvSpPr>
            <p:spPr>
              <a:xfrm>
                <a:off x="3155008" y="4130222"/>
                <a:ext cx="2893446" cy="2623412"/>
              </a:xfrm>
              <a:prstGeom prst="rect">
                <a:avLst/>
              </a:prstGeom>
              <a:solidFill>
                <a:srgbClr val="83CC40">
                  <a:alpha val="6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0" name="Textfeld 89">
                <a:extLst>
                  <a:ext uri="{FF2B5EF4-FFF2-40B4-BE49-F238E27FC236}">
                    <a16:creationId xmlns:a16="http://schemas.microsoft.com/office/drawing/2014/main" id="{A4F43419-0664-7D3D-D1E2-ED91E4CAF674}"/>
                  </a:ext>
                </a:extLst>
              </p:cNvPr>
              <p:cNvSpPr txBox="1"/>
              <p:nvPr/>
            </p:nvSpPr>
            <p:spPr>
              <a:xfrm>
                <a:off x="3218682" y="4159474"/>
                <a:ext cx="2702143" cy="807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RASSISMUS UND ANTISEMITISMUS</a:t>
                </a:r>
                <a:br>
                  <a:rPr lang="de-DE" sz="1400" dirty="0">
                    <a:latin typeface="Bahnschrift SemiBold Condensed" panose="020B0502040204020203" pitchFamily="34" charset="0"/>
                  </a:rPr>
                </a:br>
                <a:r>
                  <a:rPr lang="de-DE" sz="1400" dirty="0">
                    <a:latin typeface="Bahnschrift SemiBold Condensed" panose="020B0502040204020203" pitchFamily="34" charset="0"/>
                  </a:rPr>
                  <a:t>Ansprechperson für Antidiskriminierung</a:t>
                </a:r>
              </a:p>
              <a:p>
                <a:endParaRPr lang="de-DE" sz="1400" dirty="0">
                  <a:latin typeface="Bahnschrift SemiBold Condensed" panose="020B0502040204020203" pitchFamily="34" charset="0"/>
                </a:endParaRPr>
              </a:p>
            </p:txBody>
          </p:sp>
          <p:pic>
            <p:nvPicPr>
              <p:cNvPr id="91" name="Grafik 90">
                <a:extLst>
                  <a:ext uri="{FF2B5EF4-FFF2-40B4-BE49-F238E27FC236}">
                    <a16:creationId xmlns:a16="http://schemas.microsoft.com/office/drawing/2014/main" id="{6CD3EEB7-A78A-F65F-AA4D-F08DDB9D9E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280189" y="5097863"/>
                <a:ext cx="271187" cy="271187"/>
              </a:xfrm>
              <a:prstGeom prst="rect">
                <a:avLst/>
              </a:prstGeom>
            </p:spPr>
          </p:pic>
          <p:pic>
            <p:nvPicPr>
              <p:cNvPr id="93" name="Grafik 92">
                <a:extLst>
                  <a:ext uri="{FF2B5EF4-FFF2-40B4-BE49-F238E27FC236}">
                    <a16:creationId xmlns:a16="http://schemas.microsoft.com/office/drawing/2014/main" id="{77F45D79-8967-1CB8-B182-AE7A4DFEE6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280189" y="5512959"/>
                <a:ext cx="271187" cy="271187"/>
              </a:xfrm>
              <a:prstGeom prst="rect">
                <a:avLst/>
              </a:prstGeom>
            </p:spPr>
          </p:pic>
          <p:sp>
            <p:nvSpPr>
              <p:cNvPr id="94" name="Textfeld 93">
                <a:extLst>
                  <a:ext uri="{FF2B5EF4-FFF2-40B4-BE49-F238E27FC236}">
                    <a16:creationId xmlns:a16="http://schemas.microsoft.com/office/drawing/2014/main" id="{3D59036B-E016-D4D8-28E9-AE20CFA9D7A0}"/>
                  </a:ext>
                </a:extLst>
              </p:cNvPr>
              <p:cNvSpPr txBox="1"/>
              <p:nvPr/>
            </p:nvSpPr>
            <p:spPr>
              <a:xfrm>
                <a:off x="3587270" y="5058556"/>
                <a:ext cx="2574949" cy="13696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wiebke.scharathow@ph-freiburg.de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0761 682-239</a:t>
                </a:r>
                <a:br>
                  <a:rPr lang="de-DE" sz="1400" dirty="0">
                    <a:latin typeface="Bahnschrift Condensed" panose="020B0502040204020203" pitchFamily="34" charset="0"/>
                  </a:rPr>
                </a:br>
                <a:br>
                  <a:rPr lang="de-DE" sz="1400" dirty="0">
                    <a:latin typeface="Bahnschrift Condensed" panose="020B0502040204020203" pitchFamily="34" charset="0"/>
                  </a:rPr>
                </a:br>
                <a:r>
                  <a:rPr lang="de-DE" sz="1400" dirty="0">
                    <a:latin typeface="Bahnschrift Condensed" panose="020B0502040204020203" pitchFamily="34" charset="0"/>
                  </a:rPr>
                  <a:t>KG 5, R 315</a:t>
                </a:r>
              </a:p>
              <a:p>
                <a:endParaRPr lang="de-DE" sz="1300" dirty="0">
                  <a:latin typeface="Bahnschrift Condensed" panose="020B0502040204020203" pitchFamily="34" charset="0"/>
                </a:endParaRPr>
              </a:p>
            </p:txBody>
          </p:sp>
          <p:pic>
            <p:nvPicPr>
              <p:cNvPr id="2" name="Grafik 1">
                <a:extLst>
                  <a:ext uri="{FF2B5EF4-FFF2-40B4-BE49-F238E27FC236}">
                    <a16:creationId xmlns:a16="http://schemas.microsoft.com/office/drawing/2014/main" id="{7835CE08-1187-9718-1AAC-6923BA4F04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42546" y="5894312"/>
                <a:ext cx="346471" cy="346471"/>
              </a:xfrm>
              <a:prstGeom prst="rect">
                <a:avLst/>
              </a:prstGeom>
            </p:spPr>
          </p:pic>
        </p:grpSp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FEF5B17D-0F96-195B-3F52-0D111D6FF203}"/>
                </a:ext>
              </a:extLst>
            </p:cNvPr>
            <p:cNvGrpSpPr/>
            <p:nvPr/>
          </p:nvGrpSpPr>
          <p:grpSpPr>
            <a:xfrm>
              <a:off x="3150110" y="1317926"/>
              <a:ext cx="2898344" cy="2623412"/>
              <a:chOff x="3150110" y="1399569"/>
              <a:chExt cx="2898344" cy="2623412"/>
            </a:xfrm>
          </p:grpSpPr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38993330-02BE-A697-1060-B7D8BC00ECB8}"/>
                  </a:ext>
                </a:extLst>
              </p:cNvPr>
              <p:cNvSpPr/>
              <p:nvPr/>
            </p:nvSpPr>
            <p:spPr>
              <a:xfrm>
                <a:off x="3150110" y="1399569"/>
                <a:ext cx="2898344" cy="2623412"/>
              </a:xfrm>
              <a:prstGeom prst="rect">
                <a:avLst/>
              </a:prstGeom>
              <a:solidFill>
                <a:srgbClr val="83CC40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19" name="Grafik 18">
                <a:extLst>
                  <a:ext uri="{FF2B5EF4-FFF2-40B4-BE49-F238E27FC236}">
                    <a16:creationId xmlns:a16="http://schemas.microsoft.com/office/drawing/2014/main" id="{DECB967B-5630-1C80-7CD9-F4F99CF637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284698" y="2500784"/>
                <a:ext cx="271187" cy="271187"/>
              </a:xfrm>
              <a:prstGeom prst="rect">
                <a:avLst/>
              </a:prstGeom>
            </p:spPr>
          </p:pic>
          <p:pic>
            <p:nvPicPr>
              <p:cNvPr id="20" name="Grafik 19">
                <a:extLst>
                  <a:ext uri="{FF2B5EF4-FFF2-40B4-BE49-F238E27FC236}">
                    <a16:creationId xmlns:a16="http://schemas.microsoft.com/office/drawing/2014/main" id="{CBA98F96-48EB-77AC-9972-F5E4E76307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276993" y="2975555"/>
                <a:ext cx="271187" cy="271187"/>
              </a:xfrm>
              <a:prstGeom prst="rect">
                <a:avLst/>
              </a:prstGeom>
            </p:spPr>
          </p:pic>
          <p:pic>
            <p:nvPicPr>
              <p:cNvPr id="21" name="Grafik 20">
                <a:extLst>
                  <a:ext uri="{FF2B5EF4-FFF2-40B4-BE49-F238E27FC236}">
                    <a16:creationId xmlns:a16="http://schemas.microsoft.com/office/drawing/2014/main" id="{031331D9-A25C-65EC-EC67-3A3EEE3972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50745" y="3458726"/>
                <a:ext cx="346471" cy="346471"/>
              </a:xfrm>
              <a:prstGeom prst="rect">
                <a:avLst/>
              </a:prstGeom>
            </p:spPr>
          </p:pic>
        </p:grpSp>
        <p:grpSp>
          <p:nvGrpSpPr>
            <p:cNvPr id="24" name="Gruppieren 23">
              <a:extLst>
                <a:ext uri="{FF2B5EF4-FFF2-40B4-BE49-F238E27FC236}">
                  <a16:creationId xmlns:a16="http://schemas.microsoft.com/office/drawing/2014/main" id="{30EC9949-3F16-12FC-738E-3E890D2894DB}"/>
                </a:ext>
              </a:extLst>
            </p:cNvPr>
            <p:cNvGrpSpPr/>
            <p:nvPr/>
          </p:nvGrpSpPr>
          <p:grpSpPr>
            <a:xfrm>
              <a:off x="6180224" y="1343940"/>
              <a:ext cx="2633661" cy="2233524"/>
              <a:chOff x="6180224" y="1343940"/>
              <a:chExt cx="2633661" cy="2233524"/>
            </a:xfrm>
          </p:grpSpPr>
          <p:sp>
            <p:nvSpPr>
              <p:cNvPr id="74" name="Textfeld 73">
                <a:extLst>
                  <a:ext uri="{FF2B5EF4-FFF2-40B4-BE49-F238E27FC236}">
                    <a16:creationId xmlns:a16="http://schemas.microsoft.com/office/drawing/2014/main" id="{88032E07-4CC0-CE8C-8FBC-15BF51F09DC0}"/>
                  </a:ext>
                </a:extLst>
              </p:cNvPr>
              <p:cNvSpPr txBox="1"/>
              <p:nvPr/>
            </p:nvSpPr>
            <p:spPr>
              <a:xfrm>
                <a:off x="6180224" y="1343940"/>
                <a:ext cx="2633661" cy="761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GEFLÜCHTETE</a:t>
                </a:r>
              </a:p>
              <a:p>
                <a:pPr>
                  <a:lnSpc>
                    <a:spcPts val="1500"/>
                  </a:lnSpc>
                </a:pPr>
                <a:r>
                  <a:rPr lang="de-DE" sz="1400" dirty="0">
                    <a:latin typeface="Bahnschrift SemiBold Condensed" panose="020B0502040204020203" pitchFamily="34" charset="0"/>
                  </a:rPr>
                  <a:t>Ansprechperson für g</a:t>
                </a:r>
                <a:r>
                  <a:rPr lang="de-DE" sz="1400" b="0" i="0" dirty="0">
                    <a:effectLst/>
                    <a:latin typeface="Bahnschrift SemiBold Condensed" panose="020B0502040204020203" pitchFamily="34" charset="0"/>
                  </a:rPr>
                  <a:t>eflüchtete Studien- interessierte, Studierende </a:t>
                </a:r>
                <a:r>
                  <a:rPr lang="de-DE" sz="1400" dirty="0">
                    <a:latin typeface="Bahnschrift SemiBold Condensed" panose="020B0502040204020203" pitchFamily="34" charset="0"/>
                  </a:rPr>
                  <a:t>&amp;</a:t>
                </a:r>
                <a:r>
                  <a:rPr lang="de-DE" sz="1400" b="0" i="0" dirty="0">
                    <a:effectLst/>
                    <a:latin typeface="Bahnschrift SemiBold Condensed" panose="020B0502040204020203" pitchFamily="34" charset="0"/>
                  </a:rPr>
                  <a:t> Forschende</a:t>
                </a:r>
                <a:endParaRPr lang="de-DE" sz="1400" dirty="0">
                  <a:latin typeface="Bahnschrift SemiBold Condensed" panose="020B0502040204020203" pitchFamily="34" charset="0"/>
                </a:endParaRPr>
              </a:p>
            </p:txBody>
          </p:sp>
          <p:pic>
            <p:nvPicPr>
              <p:cNvPr id="76" name="Grafik 75">
                <a:extLst>
                  <a:ext uri="{FF2B5EF4-FFF2-40B4-BE49-F238E27FC236}">
                    <a16:creationId xmlns:a16="http://schemas.microsoft.com/office/drawing/2014/main" id="{9996DD7A-B1CD-15C8-4A68-EE94FCD470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26739" y="3226498"/>
                <a:ext cx="346471" cy="350966"/>
              </a:xfrm>
              <a:prstGeom prst="rect">
                <a:avLst/>
              </a:prstGeom>
            </p:spPr>
          </p:pic>
          <p:sp>
            <p:nvSpPr>
              <p:cNvPr id="78" name="Textfeld 77">
                <a:extLst>
                  <a:ext uri="{FF2B5EF4-FFF2-40B4-BE49-F238E27FC236}">
                    <a16:creationId xmlns:a16="http://schemas.microsoft.com/office/drawing/2014/main" id="{218D00AA-4BE7-6C6C-B1E1-D42136F32F8F}"/>
                  </a:ext>
                </a:extLst>
              </p:cNvPr>
              <p:cNvSpPr txBox="1"/>
              <p:nvPr/>
            </p:nvSpPr>
            <p:spPr>
              <a:xfrm>
                <a:off x="6566026" y="2378568"/>
                <a:ext cx="2241451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rebecca.hofmann@ph-freiburg.de</a:t>
                </a:r>
                <a:br>
                  <a:rPr lang="de-DE" sz="1400" dirty="0">
                    <a:latin typeface="Bahnschrift Condensed" panose="020B0502040204020203" pitchFamily="34" charset="0"/>
                  </a:rPr>
                </a:br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0761 682-687</a:t>
                </a:r>
              </a:p>
              <a:p>
                <a:br>
                  <a:rPr lang="de-DE" sz="1400" dirty="0">
                    <a:latin typeface="Bahnschrift Condensed" panose="020B0502040204020203" pitchFamily="34" charset="0"/>
                  </a:rPr>
                </a:br>
                <a:r>
                  <a:rPr lang="de-DE" sz="1400" dirty="0">
                    <a:latin typeface="Bahnschrift Condensed" panose="020B0502040204020203" pitchFamily="34" charset="0"/>
                  </a:rPr>
                  <a:t>KG 5, R 304</a:t>
                </a:r>
              </a:p>
            </p:txBody>
          </p:sp>
          <p:pic>
            <p:nvPicPr>
              <p:cNvPr id="3" name="Grafik 2">
                <a:extLst>
                  <a:ext uri="{FF2B5EF4-FFF2-40B4-BE49-F238E27FC236}">
                    <a16:creationId xmlns:a16="http://schemas.microsoft.com/office/drawing/2014/main" id="{5833D659-EC7F-8D73-4F55-D5DC7C666A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6264913" y="2836301"/>
                <a:ext cx="271187" cy="271187"/>
              </a:xfrm>
              <a:prstGeom prst="rect">
                <a:avLst/>
              </a:prstGeom>
            </p:spPr>
          </p:pic>
          <p:pic>
            <p:nvPicPr>
              <p:cNvPr id="29" name="Grafik 28">
                <a:extLst>
                  <a:ext uri="{FF2B5EF4-FFF2-40B4-BE49-F238E27FC236}">
                    <a16:creationId xmlns:a16="http://schemas.microsoft.com/office/drawing/2014/main" id="{1BFFC407-8838-E170-D85B-6F219A6F88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6262413" y="2407064"/>
                <a:ext cx="271187" cy="271187"/>
              </a:xfrm>
              <a:prstGeom prst="rect">
                <a:avLst/>
              </a:prstGeom>
            </p:spPr>
          </p:pic>
        </p:grpSp>
        <p:grpSp>
          <p:nvGrpSpPr>
            <p:cNvPr id="30" name="Gruppieren 29">
              <a:extLst>
                <a:ext uri="{FF2B5EF4-FFF2-40B4-BE49-F238E27FC236}">
                  <a16:creationId xmlns:a16="http://schemas.microsoft.com/office/drawing/2014/main" id="{0FC8875E-C584-5587-19C2-8ACBA7EF43DC}"/>
                </a:ext>
              </a:extLst>
            </p:cNvPr>
            <p:cNvGrpSpPr/>
            <p:nvPr/>
          </p:nvGrpSpPr>
          <p:grpSpPr>
            <a:xfrm>
              <a:off x="6122347" y="4046986"/>
              <a:ext cx="2893446" cy="2660445"/>
              <a:chOff x="6122347" y="4128629"/>
              <a:chExt cx="2893446" cy="2660445"/>
            </a:xfrm>
          </p:grpSpPr>
          <p:sp>
            <p:nvSpPr>
              <p:cNvPr id="80" name="Rechteck 79">
                <a:extLst>
                  <a:ext uri="{FF2B5EF4-FFF2-40B4-BE49-F238E27FC236}">
                    <a16:creationId xmlns:a16="http://schemas.microsoft.com/office/drawing/2014/main" id="{322F8CC9-91F6-2EE9-C141-6276E0444F92}"/>
                  </a:ext>
                </a:extLst>
              </p:cNvPr>
              <p:cNvSpPr/>
              <p:nvPr/>
            </p:nvSpPr>
            <p:spPr>
              <a:xfrm>
                <a:off x="6122347" y="4128629"/>
                <a:ext cx="2893446" cy="2624848"/>
              </a:xfrm>
              <a:prstGeom prst="rect">
                <a:avLst/>
              </a:prstGeom>
              <a:solidFill>
                <a:srgbClr val="83CC40">
                  <a:alpha val="6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82" name="Textfeld 81">
                <a:extLst>
                  <a:ext uri="{FF2B5EF4-FFF2-40B4-BE49-F238E27FC236}">
                    <a16:creationId xmlns:a16="http://schemas.microsoft.com/office/drawing/2014/main" id="{FE5906C4-FDFD-AB86-2AF7-922D2F134950}"/>
                  </a:ext>
                </a:extLst>
              </p:cNvPr>
              <p:cNvSpPr txBox="1"/>
              <p:nvPr/>
            </p:nvSpPr>
            <p:spPr>
              <a:xfrm>
                <a:off x="6178635" y="4149848"/>
                <a:ext cx="251840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600" dirty="0">
                    <a:latin typeface="Bahnschrift SemiBold Condensed" panose="020B0502040204020203" pitchFamily="34" charset="0"/>
                  </a:rPr>
                  <a:t>SEXUALISIERTE BELÄSTIGUNG, DISKRIMINIERUNG UND GEWALT</a:t>
                </a:r>
              </a:p>
            </p:txBody>
          </p:sp>
          <p:grpSp>
            <p:nvGrpSpPr>
              <p:cNvPr id="50" name="Gruppieren 49">
                <a:extLst>
                  <a:ext uri="{FF2B5EF4-FFF2-40B4-BE49-F238E27FC236}">
                    <a16:creationId xmlns:a16="http://schemas.microsoft.com/office/drawing/2014/main" id="{0D4FEEE1-52D1-F22D-7B54-BF847C3D0F67}"/>
                  </a:ext>
                </a:extLst>
              </p:cNvPr>
              <p:cNvGrpSpPr/>
              <p:nvPr/>
            </p:nvGrpSpPr>
            <p:grpSpPr>
              <a:xfrm>
                <a:off x="6222688" y="5050136"/>
                <a:ext cx="2466990" cy="1738938"/>
                <a:chOff x="6222688" y="4821538"/>
                <a:chExt cx="2466990" cy="1738938"/>
              </a:xfrm>
            </p:grpSpPr>
            <p:pic>
              <p:nvPicPr>
                <p:cNvPr id="84" name="Grafik 83">
                  <a:extLst>
                    <a:ext uri="{FF2B5EF4-FFF2-40B4-BE49-F238E27FC236}">
                      <a16:creationId xmlns:a16="http://schemas.microsoft.com/office/drawing/2014/main" id="{FB6C832D-A6D1-130D-3C15-F73FBD82281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22688" y="5819786"/>
                  <a:ext cx="346471" cy="332241"/>
                </a:xfrm>
                <a:prstGeom prst="rect">
                  <a:avLst/>
                </a:prstGeom>
              </p:spPr>
            </p:pic>
            <p:sp>
              <p:nvSpPr>
                <p:cNvPr id="86" name="Textfeld 85">
                  <a:extLst>
                    <a:ext uri="{FF2B5EF4-FFF2-40B4-BE49-F238E27FC236}">
                      <a16:creationId xmlns:a16="http://schemas.microsoft.com/office/drawing/2014/main" id="{8F8B10ED-6BD1-B139-B76E-09DF61A8F1A1}"/>
                    </a:ext>
                  </a:extLst>
                </p:cNvPr>
                <p:cNvSpPr txBox="1"/>
                <p:nvPr/>
              </p:nvSpPr>
              <p:spPr>
                <a:xfrm>
                  <a:off x="6584032" y="4821538"/>
                  <a:ext cx="2105646" cy="173893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doris.schreck@ph-freiburg.de</a:t>
                  </a:r>
                </a:p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hinderer@ph-freiburg.de</a:t>
                  </a:r>
                </a:p>
                <a:p>
                  <a:endParaRPr lang="de-DE" sz="500" dirty="0">
                    <a:latin typeface="Bahnschrift Condensed" panose="020B0502040204020203" pitchFamily="34" charset="0"/>
                  </a:endParaRPr>
                </a:p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0761 682-375 (Doris Schreck)</a:t>
                  </a:r>
                </a:p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bzw. -302 (Marcel Hinderer)</a:t>
                  </a:r>
                </a:p>
                <a:p>
                  <a:endParaRPr lang="de-DE" sz="500" dirty="0">
                    <a:latin typeface="Bahnschrift Condensed" panose="020B0502040204020203" pitchFamily="34" charset="0"/>
                  </a:endParaRPr>
                </a:p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KG 2, R 206 C (D. Schreck) </a:t>
                  </a:r>
                </a:p>
                <a:p>
                  <a:r>
                    <a:rPr lang="de-DE" sz="1400" dirty="0">
                      <a:latin typeface="Bahnschrift Condensed" panose="020B0502040204020203" pitchFamily="34" charset="0"/>
                    </a:rPr>
                    <a:t>bzw. KG 4, R 129 (M. Hinderer) </a:t>
                  </a:r>
                </a:p>
                <a:p>
                  <a:endParaRPr lang="de-DE" sz="1300" dirty="0">
                    <a:latin typeface="Bahnschrift Condensed" panose="020B0502040204020203" pitchFamily="34" charset="0"/>
                  </a:endParaRPr>
                </a:p>
              </p:txBody>
            </p:sp>
            <p:pic>
              <p:nvPicPr>
                <p:cNvPr id="4" name="Grafik 3">
                  <a:extLst>
                    <a:ext uri="{FF2B5EF4-FFF2-40B4-BE49-F238E27FC236}">
                      <a16:creationId xmlns:a16="http://schemas.microsoft.com/office/drawing/2014/main" id="{7679001E-4369-1E4C-A6EC-0C9CE140A14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7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63905" y="5357838"/>
                  <a:ext cx="271187" cy="271187"/>
                </a:xfrm>
                <a:prstGeom prst="rect">
                  <a:avLst/>
                </a:prstGeom>
              </p:spPr>
            </p:pic>
            <p:pic>
              <p:nvPicPr>
                <p:cNvPr id="32" name="Grafik 31">
                  <a:extLst>
                    <a:ext uri="{FF2B5EF4-FFF2-40B4-BE49-F238E27FC236}">
                      <a16:creationId xmlns:a16="http://schemas.microsoft.com/office/drawing/2014/main" id="{055D76DF-0638-F83F-B125-31AB63563BC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  <a:ext uri="{96DAC541-7B7A-43D3-8B79-37D633B846F1}">
                      <asvg:svgBlip xmlns:asvg="http://schemas.microsoft.com/office/drawing/2016/SVG/main" r:embed="rId5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270347" y="4855555"/>
                  <a:ext cx="271187" cy="271187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1" name="Gruppieren 30">
              <a:extLst>
                <a:ext uri="{FF2B5EF4-FFF2-40B4-BE49-F238E27FC236}">
                  <a16:creationId xmlns:a16="http://schemas.microsoft.com/office/drawing/2014/main" id="{84628815-7727-EBAF-F068-9A8AABBAF852}"/>
                </a:ext>
              </a:extLst>
            </p:cNvPr>
            <p:cNvGrpSpPr/>
            <p:nvPr/>
          </p:nvGrpSpPr>
          <p:grpSpPr>
            <a:xfrm>
              <a:off x="9088464" y="4046986"/>
              <a:ext cx="2968857" cy="2616700"/>
              <a:chOff x="9088464" y="4128629"/>
              <a:chExt cx="2968857" cy="2616700"/>
            </a:xfrm>
          </p:grpSpPr>
          <p:sp>
            <p:nvSpPr>
              <p:cNvPr id="35" name="Rechteck 34">
                <a:extLst>
                  <a:ext uri="{FF2B5EF4-FFF2-40B4-BE49-F238E27FC236}">
                    <a16:creationId xmlns:a16="http://schemas.microsoft.com/office/drawing/2014/main" id="{631FB8E8-D4BA-22A9-233E-65AEC4A893F5}"/>
                  </a:ext>
                </a:extLst>
              </p:cNvPr>
              <p:cNvSpPr/>
              <p:nvPr/>
            </p:nvSpPr>
            <p:spPr>
              <a:xfrm>
                <a:off x="9096240" y="4128629"/>
                <a:ext cx="2893446" cy="2616700"/>
              </a:xfrm>
              <a:prstGeom prst="rect">
                <a:avLst/>
              </a:prstGeom>
              <a:solidFill>
                <a:srgbClr val="83CC40">
                  <a:alpha val="8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98" name="Textfeld 97">
                <a:extLst>
                  <a:ext uri="{FF2B5EF4-FFF2-40B4-BE49-F238E27FC236}">
                    <a16:creationId xmlns:a16="http://schemas.microsoft.com/office/drawing/2014/main" id="{286A5120-F61C-A96B-4921-38B8B5D5D998}"/>
                  </a:ext>
                </a:extLst>
              </p:cNvPr>
              <p:cNvSpPr txBox="1"/>
              <p:nvPr/>
            </p:nvSpPr>
            <p:spPr>
              <a:xfrm>
                <a:off x="9088464" y="4142041"/>
                <a:ext cx="2968857" cy="7617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VEREINBARKEIT BERUF – FÜRSORGEARBEIT</a:t>
                </a:r>
              </a:p>
              <a:p>
                <a:pPr>
                  <a:lnSpc>
                    <a:spcPts val="1500"/>
                  </a:lnSpc>
                </a:pPr>
                <a:r>
                  <a:rPr lang="de-DE" sz="1400" dirty="0">
                    <a:latin typeface="Bahnschrift SemiBold Condensed" panose="020B0502040204020203" pitchFamily="34" charset="0"/>
                  </a:rPr>
                  <a:t>Stabsstelle Gleichstellung, Beauftragte für Chancengleichheit (</a:t>
                </a:r>
                <a:r>
                  <a:rPr lang="de-DE" sz="1400" dirty="0" err="1">
                    <a:latin typeface="Bahnschrift SemiBold Condensed" panose="020B0502040204020203" pitchFamily="34" charset="0"/>
                  </a:rPr>
                  <a:t>BfC</a:t>
                </a:r>
                <a:r>
                  <a:rPr lang="de-DE" sz="1400" dirty="0">
                    <a:latin typeface="Bahnschrift SemiBold Condensed" panose="020B0502040204020203" pitchFamily="34" charset="0"/>
                  </a:rPr>
                  <a:t>)</a:t>
                </a:r>
              </a:p>
            </p:txBody>
          </p:sp>
          <p:pic>
            <p:nvPicPr>
              <p:cNvPr id="10" name="Grafik 9">
                <a:extLst>
                  <a:ext uri="{FF2B5EF4-FFF2-40B4-BE49-F238E27FC236}">
                    <a16:creationId xmlns:a16="http://schemas.microsoft.com/office/drawing/2014/main" id="{935DADD2-2DBA-C265-AB91-053E61E8AC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9245458" y="5531971"/>
                <a:ext cx="271187" cy="271187"/>
              </a:xfrm>
              <a:prstGeom prst="rect">
                <a:avLst/>
              </a:prstGeom>
            </p:spPr>
          </p:pic>
          <p:sp>
            <p:nvSpPr>
              <p:cNvPr id="22" name="Textfeld 21">
                <a:extLst>
                  <a:ext uri="{FF2B5EF4-FFF2-40B4-BE49-F238E27FC236}">
                    <a16:creationId xmlns:a16="http://schemas.microsoft.com/office/drawing/2014/main" id="{6A02F05B-3B4C-9A6F-3C0C-D5EAF2CE1B16}"/>
                  </a:ext>
                </a:extLst>
              </p:cNvPr>
              <p:cNvSpPr txBox="1"/>
              <p:nvPr/>
            </p:nvSpPr>
            <p:spPr>
              <a:xfrm>
                <a:off x="9570423" y="5073296"/>
                <a:ext cx="2228472" cy="11695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familienservice@ph-freiburg.de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0761 682-476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KG 2, R 206 A</a:t>
                </a:r>
              </a:p>
            </p:txBody>
          </p:sp>
          <p:pic>
            <p:nvPicPr>
              <p:cNvPr id="23" name="Grafik 22">
                <a:extLst>
                  <a:ext uri="{FF2B5EF4-FFF2-40B4-BE49-F238E27FC236}">
                    <a16:creationId xmlns:a16="http://schemas.microsoft.com/office/drawing/2014/main" id="{6BD3634C-22B4-600E-001B-317CD763EC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214368" y="5917952"/>
                <a:ext cx="346471" cy="346471"/>
              </a:xfrm>
              <a:prstGeom prst="rect">
                <a:avLst/>
              </a:prstGeom>
            </p:spPr>
          </p:pic>
          <p:pic>
            <p:nvPicPr>
              <p:cNvPr id="33" name="Grafik 32">
                <a:extLst>
                  <a:ext uri="{FF2B5EF4-FFF2-40B4-BE49-F238E27FC236}">
                    <a16:creationId xmlns:a16="http://schemas.microsoft.com/office/drawing/2014/main" id="{4D306DB2-0EB4-B0EB-F2D4-8F1AE827405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241198" y="5099739"/>
                <a:ext cx="271187" cy="271187"/>
              </a:xfrm>
              <a:prstGeom prst="rect">
                <a:avLst/>
              </a:prstGeom>
            </p:spPr>
          </p:pic>
        </p:grpSp>
        <p:grpSp>
          <p:nvGrpSpPr>
            <p:cNvPr id="27" name="Gruppieren 26">
              <a:extLst>
                <a:ext uri="{FF2B5EF4-FFF2-40B4-BE49-F238E27FC236}">
                  <a16:creationId xmlns:a16="http://schemas.microsoft.com/office/drawing/2014/main" id="{B85C5CCE-B78E-CFFF-D2F7-B23F57F07AC8}"/>
                </a:ext>
              </a:extLst>
            </p:cNvPr>
            <p:cNvGrpSpPr/>
            <p:nvPr/>
          </p:nvGrpSpPr>
          <p:grpSpPr>
            <a:xfrm>
              <a:off x="194713" y="4050063"/>
              <a:ext cx="2885340" cy="2626876"/>
              <a:chOff x="194713" y="4131706"/>
              <a:chExt cx="2885340" cy="2626876"/>
            </a:xfrm>
          </p:grpSpPr>
          <p:sp>
            <p:nvSpPr>
              <p:cNvPr id="104" name="Rechteck 103">
                <a:extLst>
                  <a:ext uri="{FF2B5EF4-FFF2-40B4-BE49-F238E27FC236}">
                    <a16:creationId xmlns:a16="http://schemas.microsoft.com/office/drawing/2014/main" id="{358432BA-4D32-0D95-F303-545F05A79E89}"/>
                  </a:ext>
                </a:extLst>
              </p:cNvPr>
              <p:cNvSpPr/>
              <p:nvPr/>
            </p:nvSpPr>
            <p:spPr>
              <a:xfrm>
                <a:off x="194713" y="4131706"/>
                <a:ext cx="2885340" cy="2626876"/>
              </a:xfrm>
              <a:prstGeom prst="rect">
                <a:avLst/>
              </a:prstGeom>
              <a:solidFill>
                <a:srgbClr val="83CC40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06" name="Textfeld 105">
                <a:extLst>
                  <a:ext uri="{FF2B5EF4-FFF2-40B4-BE49-F238E27FC236}">
                    <a16:creationId xmlns:a16="http://schemas.microsoft.com/office/drawing/2014/main" id="{DFE0F994-A34B-56A0-6967-031EFEE189F2}"/>
                  </a:ext>
                </a:extLst>
              </p:cNvPr>
              <p:cNvSpPr txBox="1"/>
              <p:nvPr/>
            </p:nvSpPr>
            <p:spPr>
              <a:xfrm>
                <a:off x="251298" y="4159507"/>
                <a:ext cx="251840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PFLEGE VON ANGEHÖRIGEN</a:t>
                </a:r>
                <a:br>
                  <a:rPr lang="de-DE" sz="1400" dirty="0">
                    <a:latin typeface="Bahnschrift SemiBold Condensed" panose="020B0502040204020203" pitchFamily="34" charset="0"/>
                  </a:rPr>
                </a:br>
                <a:r>
                  <a:rPr lang="de-DE" sz="1400" dirty="0">
                    <a:latin typeface="Bahnschrift SemiBold Condensed" panose="020B0502040204020203" pitchFamily="34" charset="0"/>
                  </a:rPr>
                  <a:t>Pflegelotsin</a:t>
                </a:r>
              </a:p>
            </p:txBody>
          </p:sp>
          <p:sp>
            <p:nvSpPr>
              <p:cNvPr id="110" name="Textfeld 109">
                <a:extLst>
                  <a:ext uri="{FF2B5EF4-FFF2-40B4-BE49-F238E27FC236}">
                    <a16:creationId xmlns:a16="http://schemas.microsoft.com/office/drawing/2014/main" id="{58C86B21-558A-A054-5EBF-94AB0B34D9CB}"/>
                  </a:ext>
                </a:extLst>
              </p:cNvPr>
              <p:cNvSpPr txBox="1"/>
              <p:nvPr/>
            </p:nvSpPr>
            <p:spPr>
              <a:xfrm>
                <a:off x="622222" y="5047679"/>
                <a:ext cx="2105646" cy="11849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manuela.pluche@ph-freiburg.de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0761 682-452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 err="1">
                    <a:latin typeface="Bahnschrift Condensed" panose="020B0502040204020203" pitchFamily="34" charset="0"/>
                  </a:rPr>
                  <a:t>MensaZwischendeck</a:t>
                </a:r>
                <a:r>
                  <a:rPr lang="de-DE" sz="1400" dirty="0">
                    <a:latin typeface="Bahnschrift Condensed" panose="020B0502040204020203" pitchFamily="34" charset="0"/>
                  </a:rPr>
                  <a:t>, R 010</a:t>
                </a:r>
              </a:p>
            </p:txBody>
          </p:sp>
          <p:pic>
            <p:nvPicPr>
              <p:cNvPr id="7" name="Grafik 6">
                <a:extLst>
                  <a:ext uri="{FF2B5EF4-FFF2-40B4-BE49-F238E27FC236}">
                    <a16:creationId xmlns:a16="http://schemas.microsoft.com/office/drawing/2014/main" id="{778AEA2F-9868-533F-4884-0358BCF2C9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93537" y="5886355"/>
                <a:ext cx="346471" cy="346471"/>
              </a:xfrm>
              <a:prstGeom prst="rect">
                <a:avLst/>
              </a:prstGeom>
            </p:spPr>
          </p:pic>
          <p:pic>
            <p:nvPicPr>
              <p:cNvPr id="37" name="Grafik 36">
                <a:extLst>
                  <a:ext uri="{FF2B5EF4-FFF2-40B4-BE49-F238E27FC236}">
                    <a16:creationId xmlns:a16="http://schemas.microsoft.com/office/drawing/2014/main" id="{D27DBF96-8AA8-8630-85B4-817E72711DC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22265" y="5503648"/>
                <a:ext cx="271187" cy="271187"/>
              </a:xfrm>
              <a:prstGeom prst="rect">
                <a:avLst/>
              </a:prstGeom>
            </p:spPr>
          </p:pic>
        </p:grpSp>
        <p:grpSp>
          <p:nvGrpSpPr>
            <p:cNvPr id="26" name="Gruppieren 25">
              <a:extLst>
                <a:ext uri="{FF2B5EF4-FFF2-40B4-BE49-F238E27FC236}">
                  <a16:creationId xmlns:a16="http://schemas.microsoft.com/office/drawing/2014/main" id="{4DE0FFA5-5A27-FE8C-97A9-8EEAD4DDB2B0}"/>
                </a:ext>
              </a:extLst>
            </p:cNvPr>
            <p:cNvGrpSpPr/>
            <p:nvPr/>
          </p:nvGrpSpPr>
          <p:grpSpPr>
            <a:xfrm>
              <a:off x="9095015" y="1311121"/>
              <a:ext cx="2904697" cy="3208631"/>
              <a:chOff x="9095015" y="1392764"/>
              <a:chExt cx="2904697" cy="3208631"/>
            </a:xfrm>
          </p:grpSpPr>
          <p:sp>
            <p:nvSpPr>
              <p:cNvPr id="112" name="Rechteck 111">
                <a:extLst>
                  <a:ext uri="{FF2B5EF4-FFF2-40B4-BE49-F238E27FC236}">
                    <a16:creationId xmlns:a16="http://schemas.microsoft.com/office/drawing/2014/main" id="{A4A95E85-DEE9-B147-5B17-E9590207FFC6}"/>
                  </a:ext>
                </a:extLst>
              </p:cNvPr>
              <p:cNvSpPr/>
              <p:nvPr/>
            </p:nvSpPr>
            <p:spPr>
              <a:xfrm>
                <a:off x="9095015" y="1392764"/>
                <a:ext cx="2888474" cy="2617853"/>
              </a:xfrm>
              <a:prstGeom prst="rect">
                <a:avLst/>
              </a:prstGeom>
              <a:solidFill>
                <a:srgbClr val="83CC40">
                  <a:alpha val="4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4" name="Textfeld 113">
                <a:extLst>
                  <a:ext uri="{FF2B5EF4-FFF2-40B4-BE49-F238E27FC236}">
                    <a16:creationId xmlns:a16="http://schemas.microsoft.com/office/drawing/2014/main" id="{14CE9747-5F48-CE50-88D0-C75D86819A7D}"/>
                  </a:ext>
                </a:extLst>
              </p:cNvPr>
              <p:cNvSpPr txBox="1"/>
              <p:nvPr/>
            </p:nvSpPr>
            <p:spPr>
              <a:xfrm>
                <a:off x="9152900" y="1424179"/>
                <a:ext cx="272372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dirty="0">
                    <a:latin typeface="Bahnschrift SemiBold Condensed" panose="020B0502040204020203" pitchFamily="34" charset="0"/>
                  </a:rPr>
                  <a:t>GESCHLECHTERGERECHTIGKEIT</a:t>
                </a:r>
              </a:p>
              <a:p>
                <a:pPr>
                  <a:lnSpc>
                    <a:spcPts val="1500"/>
                  </a:lnSpc>
                </a:pPr>
                <a:r>
                  <a:rPr lang="de-DE" sz="1400" dirty="0">
                    <a:latin typeface="Bahnschrift SemiBold Condensed" panose="020B0502040204020203" pitchFamily="34" charset="0"/>
                  </a:rPr>
                  <a:t>Gleichstellungsbeauftragte (GB),</a:t>
                </a:r>
              </a:p>
              <a:p>
                <a:pPr>
                  <a:lnSpc>
                    <a:spcPts val="1500"/>
                  </a:lnSpc>
                </a:pPr>
                <a:r>
                  <a:rPr lang="de-DE" sz="1400" dirty="0">
                    <a:latin typeface="Bahnschrift SemiBold Condensed" panose="020B0502040204020203" pitchFamily="34" charset="0"/>
                  </a:rPr>
                  <a:t>Stabsstelle Gleichstellung, Beauftragte für Chancengleichheit (</a:t>
                </a:r>
                <a:r>
                  <a:rPr lang="de-DE" sz="1400" dirty="0" err="1">
                    <a:latin typeface="Bahnschrift SemiBold Condensed" panose="020B0502040204020203" pitchFamily="34" charset="0"/>
                  </a:rPr>
                  <a:t>BfC</a:t>
                </a:r>
                <a:r>
                  <a:rPr lang="de-DE" sz="1400" dirty="0">
                    <a:latin typeface="Bahnschrift SemiBold Condensed" panose="020B0502040204020203" pitchFamily="34" charset="0"/>
                  </a:rPr>
                  <a:t>)</a:t>
                </a:r>
              </a:p>
            </p:txBody>
          </p:sp>
          <p:sp>
            <p:nvSpPr>
              <p:cNvPr id="118" name="Textfeld 117">
                <a:extLst>
                  <a:ext uri="{FF2B5EF4-FFF2-40B4-BE49-F238E27FC236}">
                    <a16:creationId xmlns:a16="http://schemas.microsoft.com/office/drawing/2014/main" id="{E4FC6D49-7AFB-2818-06D4-1F9D2A5C8B95}"/>
                  </a:ext>
                </a:extLst>
              </p:cNvPr>
              <p:cNvSpPr txBox="1"/>
              <p:nvPr/>
            </p:nvSpPr>
            <p:spPr>
              <a:xfrm>
                <a:off x="9532150" y="2462348"/>
                <a:ext cx="2467562" cy="21390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 err="1">
                    <a:latin typeface="Bahnschrift Condensed" panose="020B0502040204020203" pitchFamily="34" charset="0"/>
                  </a:rPr>
                  <a:t>gleichstellungsbeauftragte</a:t>
                </a:r>
                <a:r>
                  <a:rPr lang="de-DE" sz="1400" dirty="0">
                    <a:latin typeface="Bahnschrift Condensed" panose="020B0502040204020203" pitchFamily="34" charset="0"/>
                  </a:rPr>
                  <a:t>@ bzw.</a:t>
                </a: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gleichstellung@ph-freiburg.de</a:t>
                </a:r>
              </a:p>
              <a:p>
                <a:br>
                  <a:rPr lang="de-DE" sz="500" dirty="0">
                    <a:latin typeface="Bahnschrift Condensed" panose="020B0502040204020203" pitchFamily="34" charset="0"/>
                  </a:rPr>
                </a:br>
                <a:r>
                  <a:rPr lang="de-DE" sz="1400" dirty="0">
                    <a:latin typeface="Bahnschrift Condensed" panose="020B0502040204020203" pitchFamily="34" charset="0"/>
                  </a:rPr>
                  <a:t>0761  682-417 (Stabsstelle, </a:t>
                </a:r>
                <a:r>
                  <a:rPr lang="de-DE" sz="1400" dirty="0" err="1">
                    <a:latin typeface="Bahnschrift Condensed" panose="020B0502040204020203" pitchFamily="34" charset="0"/>
                  </a:rPr>
                  <a:t>BfC</a:t>
                </a:r>
                <a:r>
                  <a:rPr lang="de-DE" sz="1400" dirty="0">
                    <a:latin typeface="Bahnschrift Condensed" panose="020B0502040204020203" pitchFamily="34" charset="0"/>
                  </a:rPr>
                  <a:t>)</a:t>
                </a: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bzw. -316 (GB) </a:t>
                </a:r>
              </a:p>
              <a:p>
                <a:endParaRPr lang="de-DE" sz="5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KG 2, R 206 B (Stabsstelle, </a:t>
                </a:r>
                <a:r>
                  <a:rPr lang="de-DE" sz="1400" dirty="0" err="1">
                    <a:latin typeface="Bahnschrift Condensed" panose="020B0502040204020203" pitchFamily="34" charset="0"/>
                  </a:rPr>
                  <a:t>BfC</a:t>
                </a:r>
                <a:r>
                  <a:rPr lang="de-DE" sz="1400" dirty="0">
                    <a:latin typeface="Bahnschrift Condensed" panose="020B0502040204020203" pitchFamily="34" charset="0"/>
                  </a:rPr>
                  <a:t>) bzw. </a:t>
                </a: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KG 4, R 007 (GB)</a:t>
                </a:r>
              </a:p>
              <a:p>
                <a:br>
                  <a:rPr lang="de-DE" sz="1300" dirty="0">
                    <a:latin typeface="Bahnschrift Condensed" panose="020B0502040204020203" pitchFamily="34" charset="0"/>
                  </a:rPr>
                </a:br>
                <a:endParaRPr lang="de-DE" sz="1300" dirty="0">
                  <a:latin typeface="Bahnschrift Condensed" panose="020B0502040204020203" pitchFamily="34" charset="0"/>
                </a:endParaRPr>
              </a:p>
              <a:p>
                <a:endParaRPr lang="de-DE" sz="1300" dirty="0">
                  <a:latin typeface="Bahnschrift Condensed" panose="020B0502040204020203" pitchFamily="34" charset="0"/>
                </a:endParaRPr>
              </a:p>
            </p:txBody>
          </p:sp>
        </p:grpSp>
        <p:grpSp>
          <p:nvGrpSpPr>
            <p:cNvPr id="15" name="Gruppieren 14">
              <a:extLst>
                <a:ext uri="{FF2B5EF4-FFF2-40B4-BE49-F238E27FC236}">
                  <a16:creationId xmlns:a16="http://schemas.microsoft.com/office/drawing/2014/main" id="{CCA27B69-FA7A-1B8B-70A2-D7A0FF43A88F}"/>
                </a:ext>
              </a:extLst>
            </p:cNvPr>
            <p:cNvGrpSpPr/>
            <p:nvPr/>
          </p:nvGrpSpPr>
          <p:grpSpPr>
            <a:xfrm>
              <a:off x="193673" y="1315928"/>
              <a:ext cx="3020674" cy="2623412"/>
              <a:chOff x="193673" y="1397571"/>
              <a:chExt cx="3020674" cy="2623412"/>
            </a:xfrm>
          </p:grpSpPr>
          <p:sp>
            <p:nvSpPr>
              <p:cNvPr id="64" name="Rechteck 63">
                <a:extLst>
                  <a:ext uri="{FF2B5EF4-FFF2-40B4-BE49-F238E27FC236}">
                    <a16:creationId xmlns:a16="http://schemas.microsoft.com/office/drawing/2014/main" id="{40B5959E-157E-6E2E-655E-CF61BD08CCBB}"/>
                  </a:ext>
                </a:extLst>
              </p:cNvPr>
              <p:cNvSpPr/>
              <p:nvPr/>
            </p:nvSpPr>
            <p:spPr>
              <a:xfrm>
                <a:off x="193673" y="1397571"/>
                <a:ext cx="2884263" cy="2623412"/>
              </a:xfrm>
              <a:prstGeom prst="rect">
                <a:avLst/>
              </a:prstGeom>
              <a:solidFill>
                <a:srgbClr val="83CC40">
                  <a:alpha val="89804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dirty="0"/>
              </a:p>
            </p:txBody>
          </p:sp>
          <p:sp>
            <p:nvSpPr>
              <p:cNvPr id="66" name="Textfeld 65">
                <a:extLst>
                  <a:ext uri="{FF2B5EF4-FFF2-40B4-BE49-F238E27FC236}">
                    <a16:creationId xmlns:a16="http://schemas.microsoft.com/office/drawing/2014/main" id="{D7262CFB-28AF-B2F6-C6C8-E3E0120A3DD3}"/>
                  </a:ext>
                </a:extLst>
              </p:cNvPr>
              <p:cNvSpPr txBox="1"/>
              <p:nvPr/>
            </p:nvSpPr>
            <p:spPr>
              <a:xfrm>
                <a:off x="242101" y="1425583"/>
                <a:ext cx="2972246" cy="838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300"/>
                  </a:spcAft>
                </a:pPr>
                <a:r>
                  <a:rPr lang="de-DE" sz="1600" kern="1600" spc="40" dirty="0">
                    <a:latin typeface="Bahnschrift SemiBold Condensed" panose="020B0502040204020203" pitchFamily="34" charset="0"/>
                  </a:rPr>
                  <a:t>ANTIDISKRIMINIERUNG &amp; CHANCEN- GLEICHHEIT - </a:t>
                </a:r>
                <a:r>
                  <a:rPr lang="de-DE" sz="1600" kern="1900" spc="60" dirty="0">
                    <a:latin typeface="Bahnschrift SemiBold Condensed" panose="020B0502040204020203" pitchFamily="34" charset="0"/>
                  </a:rPr>
                  <a:t>ERSTANLAUFSTELLE</a:t>
                </a:r>
              </a:p>
              <a:p>
                <a:r>
                  <a:rPr lang="de-DE" sz="1400" dirty="0">
                    <a:latin typeface="Bahnschrift SemiBold Condensed" panose="020B0502040204020203" pitchFamily="34" charset="0"/>
                  </a:rPr>
                  <a:t>Stabsstelle Gleichstellung</a:t>
                </a:r>
                <a:endParaRPr lang="de-DE" sz="1400" dirty="0">
                  <a:solidFill>
                    <a:srgbClr val="FF0000"/>
                  </a:solidFill>
                  <a:latin typeface="Bahnschrift SemiBold Condensed" panose="020B0502040204020203" pitchFamily="34" charset="0"/>
                </a:endParaRPr>
              </a:p>
            </p:txBody>
          </p:sp>
          <p:sp>
            <p:nvSpPr>
              <p:cNvPr id="70" name="Textfeld 69">
                <a:extLst>
                  <a:ext uri="{FF2B5EF4-FFF2-40B4-BE49-F238E27FC236}">
                    <a16:creationId xmlns:a16="http://schemas.microsoft.com/office/drawing/2014/main" id="{95012D0C-C988-FEF6-1CB3-40B9802D1D0C}"/>
                  </a:ext>
                </a:extLst>
              </p:cNvPr>
              <p:cNvSpPr txBox="1"/>
              <p:nvPr/>
            </p:nvSpPr>
            <p:spPr>
              <a:xfrm>
                <a:off x="614918" y="2460211"/>
                <a:ext cx="2105646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1400" dirty="0">
                    <a:latin typeface="Bahnschrift Condensed" panose="020B0502040204020203" pitchFamily="34" charset="0"/>
                  </a:rPr>
                  <a:t>meldestelle@ph-freiburg.de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0761 682-476</a:t>
                </a:r>
              </a:p>
              <a:p>
                <a:endParaRPr lang="de-DE" sz="1400" dirty="0">
                  <a:latin typeface="Bahnschrift Condensed" panose="020B0502040204020203" pitchFamily="34" charset="0"/>
                </a:endParaRPr>
              </a:p>
              <a:p>
                <a:r>
                  <a:rPr lang="de-DE" sz="1400" dirty="0">
                    <a:latin typeface="Bahnschrift Condensed" panose="020B0502040204020203" pitchFamily="34" charset="0"/>
                  </a:rPr>
                  <a:t>KG 2, R 206 A</a:t>
                </a:r>
              </a:p>
            </p:txBody>
          </p:sp>
          <p:pic>
            <p:nvPicPr>
              <p:cNvPr id="13" name="Grafik 12">
                <a:extLst>
                  <a:ext uri="{FF2B5EF4-FFF2-40B4-BE49-F238E27FC236}">
                    <a16:creationId xmlns:a16="http://schemas.microsoft.com/office/drawing/2014/main" id="{95C383C4-03DC-CE60-6D1F-A3C0A592B3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308879" y="2922565"/>
                <a:ext cx="271187" cy="271187"/>
              </a:xfrm>
              <a:prstGeom prst="rect">
                <a:avLst/>
              </a:prstGeom>
            </p:spPr>
          </p:pic>
          <p:pic>
            <p:nvPicPr>
              <p:cNvPr id="17" name="Grafik 16">
                <a:extLst>
                  <a:ext uri="{FF2B5EF4-FFF2-40B4-BE49-F238E27FC236}">
                    <a16:creationId xmlns:a16="http://schemas.microsoft.com/office/drawing/2014/main" id="{874E045F-F0DA-2556-93AE-AB60196A130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8978" y="3305885"/>
                <a:ext cx="346471" cy="346471"/>
              </a:xfrm>
              <a:prstGeom prst="rect">
                <a:avLst/>
              </a:prstGeom>
            </p:spPr>
          </p:pic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951CEC6C-C835-E36B-F5AD-C1ACC0F17379}"/>
                  </a:ext>
                </a:extLst>
              </p:cNvPr>
              <p:cNvSpPr/>
              <p:nvPr/>
            </p:nvSpPr>
            <p:spPr>
              <a:xfrm>
                <a:off x="2119909" y="2995425"/>
                <a:ext cx="914400" cy="977051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pic>
            <p:nvPicPr>
              <p:cNvPr id="25" name="Grafik 24" descr="Ein Bild, das Muster, Quadrat, Pixel enthält.&#10;&#10;KI-generierte Inhalte können fehlerhaft sein.">
                <a:extLst>
                  <a:ext uri="{FF2B5EF4-FFF2-40B4-BE49-F238E27FC236}">
                    <a16:creationId xmlns:a16="http://schemas.microsoft.com/office/drawing/2014/main" id="{C4184670-30F7-C243-29CD-6B25BBAB879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141404" y="3051573"/>
                <a:ext cx="868668" cy="868668"/>
              </a:xfrm>
              <a:prstGeom prst="rect">
                <a:avLst/>
              </a:prstGeom>
            </p:spPr>
          </p:pic>
        </p:grpSp>
      </p:grpSp>
      <p:sp>
        <p:nvSpPr>
          <p:cNvPr id="38" name="Textfeld 37">
            <a:extLst>
              <a:ext uri="{FF2B5EF4-FFF2-40B4-BE49-F238E27FC236}">
                <a16:creationId xmlns:a16="http://schemas.microsoft.com/office/drawing/2014/main" id="{CA1DC06A-F0A5-136D-3261-21B221058EB6}"/>
              </a:ext>
            </a:extLst>
          </p:cNvPr>
          <p:cNvSpPr txBox="1"/>
          <p:nvPr/>
        </p:nvSpPr>
        <p:spPr>
          <a:xfrm>
            <a:off x="97972" y="6416437"/>
            <a:ext cx="11983489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i="0" u="none" strike="noStrike" baseline="30000" dirty="0">
                <a:solidFill>
                  <a:srgbClr val="000000"/>
                </a:solidFill>
                <a:latin typeface="Bahnschrift SemiBold SemiConden" panose="020B0502040204020203" pitchFamily="34" charset="0"/>
              </a:rPr>
              <a:t>Eine aktuelle Übersicht und die Kontakte zur AGG-Beschwerdestelle und zu den Interessensvertretungen (Personalrat, Doktorand*</a:t>
            </a:r>
            <a:r>
              <a:rPr lang="de-DE" sz="2000" b="1" i="0" u="none" strike="noStrike" baseline="30000" dirty="0" err="1">
                <a:solidFill>
                  <a:srgbClr val="000000"/>
                </a:solidFill>
                <a:latin typeface="Bahnschrift SemiBold SemiConden" panose="020B0502040204020203" pitchFamily="34" charset="0"/>
              </a:rPr>
              <a:t>innenkonvent</a:t>
            </a:r>
            <a:r>
              <a:rPr lang="de-DE" sz="2000" b="1" baseline="30000" dirty="0">
                <a:solidFill>
                  <a:srgbClr val="000000"/>
                </a:solidFill>
                <a:latin typeface="Bahnschrift SemiBold SemiConden" panose="020B0502040204020203" pitchFamily="34" charset="0"/>
              </a:rPr>
              <a:t>,</a:t>
            </a:r>
            <a:r>
              <a:rPr lang="de-DE" sz="2000" b="1" i="0" u="none" strike="noStrike" baseline="30000" dirty="0">
                <a:solidFill>
                  <a:srgbClr val="000000"/>
                </a:solidFill>
                <a:latin typeface="Bahnschrift SemiBold SemiConden" panose="020B0502040204020203" pitchFamily="34" charset="0"/>
              </a:rPr>
              <a:t> Verfasste Studierendenschaft) finden Sie unter: </a:t>
            </a:r>
            <a:r>
              <a:rPr lang="de-DE" sz="2000" b="0" i="0" u="none" strike="noStrike" baseline="30000" dirty="0">
                <a:solidFill>
                  <a:srgbClr val="2F3684"/>
                </a:solidFill>
                <a:latin typeface="Bahnschrift SemiCondensed" panose="020B0502040204020203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</a:t>
            </a:r>
            <a:r>
              <a:rPr lang="de-DE" sz="2000" b="0" i="0" u="none" strike="noStrike" baseline="30000" dirty="0">
                <a:solidFill>
                  <a:srgbClr val="2F3684"/>
                </a:solidFill>
                <a:latin typeface="Bahnschrift SemiCondensed" panose="020B0502040204020203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.ph-freiburg.de/hochschule/beratung-und-interessensvertretungen.html</a:t>
            </a:r>
            <a:endParaRPr lang="de-DE" sz="2000" b="0" i="0" u="none" strike="noStrike" baseline="30000" dirty="0">
              <a:solidFill>
                <a:srgbClr val="2F3684"/>
              </a:solidFill>
              <a:latin typeface="Bahnschrift SemiCondensed" panose="020B0502040204020203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61814C8-4D68-A65E-7B05-3BD558BA05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22265" y="4686085"/>
            <a:ext cx="271187" cy="271187"/>
          </a:xfrm>
          <a:prstGeom prst="rect">
            <a:avLst/>
          </a:prstGeom>
        </p:spPr>
      </p:pic>
      <p:pic>
        <p:nvPicPr>
          <p:cNvPr id="129" name="Grafik 128">
            <a:extLst>
              <a:ext uri="{FF2B5EF4-FFF2-40B4-BE49-F238E27FC236}">
                <a16:creationId xmlns:a16="http://schemas.microsoft.com/office/drawing/2014/main" id="{0C090A72-2C7C-DE70-E69B-D1B2C427D0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16585" y="2098279"/>
            <a:ext cx="271187" cy="271187"/>
          </a:xfrm>
          <a:prstGeom prst="rect">
            <a:avLst/>
          </a:prstGeom>
        </p:spPr>
      </p:pic>
      <p:pic>
        <p:nvPicPr>
          <p:cNvPr id="130" name="Grafik 129">
            <a:extLst>
              <a:ext uri="{FF2B5EF4-FFF2-40B4-BE49-F238E27FC236}">
                <a16:creationId xmlns:a16="http://schemas.microsoft.com/office/drawing/2014/main" id="{24FFB902-F7F3-2A22-4189-B01539521EA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0123" y="3050665"/>
            <a:ext cx="346471" cy="350966"/>
          </a:xfrm>
          <a:prstGeom prst="rect">
            <a:avLst/>
          </a:prstGeom>
        </p:spPr>
      </p:pic>
      <p:pic>
        <p:nvPicPr>
          <p:cNvPr id="131" name="Grafik 130">
            <a:extLst>
              <a:ext uri="{FF2B5EF4-FFF2-40B4-BE49-F238E27FC236}">
                <a16:creationId xmlns:a16="http://schemas.microsoft.com/office/drawing/2014/main" id="{BAE3BBE5-A345-C93C-43A7-48F5A9DC1F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234141" y="2585409"/>
            <a:ext cx="271187" cy="271187"/>
          </a:xfrm>
          <a:prstGeom prst="rect">
            <a:avLst/>
          </a:prstGeom>
        </p:spPr>
      </p:pic>
      <p:pic>
        <p:nvPicPr>
          <p:cNvPr id="132" name="Grafik 131">
            <a:extLst>
              <a:ext uri="{FF2B5EF4-FFF2-40B4-BE49-F238E27FC236}">
                <a16:creationId xmlns:a16="http://schemas.microsoft.com/office/drawing/2014/main" id="{DEBDBE22-71DF-00ED-C846-685DFDFAFD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234596" y="2107010"/>
            <a:ext cx="271187" cy="271187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CDF5B079-D028-F4FD-B46E-10EDC13D61CC}"/>
              </a:ext>
            </a:extLst>
          </p:cNvPr>
          <p:cNvSpPr txBox="1"/>
          <p:nvPr/>
        </p:nvSpPr>
        <p:spPr>
          <a:xfrm>
            <a:off x="3214347" y="1025530"/>
            <a:ext cx="3229197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Bahnschrift SemiBold Condensed" panose="020B0502040204020203" pitchFamily="34" charset="0"/>
              </a:rPr>
              <a:t>BEHINDERUNGEN &amp; CHRONISCHE </a:t>
            </a:r>
          </a:p>
          <a:p>
            <a:pPr>
              <a:spcAft>
                <a:spcPts val="300"/>
              </a:spcAft>
            </a:pPr>
            <a:r>
              <a:rPr lang="de-DE" sz="1600" dirty="0">
                <a:latin typeface="Bahnschrift SemiBold Condensed" panose="020B0502040204020203" pitchFamily="34" charset="0"/>
              </a:rPr>
              <a:t>KRANKHEITEN</a:t>
            </a:r>
          </a:p>
          <a:p>
            <a:pPr>
              <a:lnSpc>
                <a:spcPts val="1500"/>
              </a:lnSpc>
            </a:pPr>
            <a:r>
              <a:rPr lang="de-DE" sz="1400" dirty="0" err="1">
                <a:latin typeface="Bahnschrift SemiBold Condensed" panose="020B0502040204020203" pitchFamily="34" charset="0"/>
              </a:rPr>
              <a:t>Schwerbehindertenvertr</a:t>
            </a:r>
            <a:r>
              <a:rPr lang="de-DE" sz="1400" dirty="0">
                <a:latin typeface="Bahnschrift SemiBold Condensed" panose="020B0502040204020203" pitchFamily="34" charset="0"/>
              </a:rPr>
              <a:t>. Beschäftigte (SBV),</a:t>
            </a:r>
          </a:p>
          <a:p>
            <a:pPr>
              <a:lnSpc>
                <a:spcPts val="1500"/>
              </a:lnSpc>
            </a:pPr>
            <a:r>
              <a:rPr lang="de-DE" sz="1400" i="0" dirty="0">
                <a:effectLst/>
                <a:latin typeface="Bahnschrift SemiBold Condensed" panose="020B0502040204020203" pitchFamily="34" charset="0"/>
              </a:rPr>
              <a:t>Ansprechperson für Studierende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252D1D2A-0DC5-8345-45BE-84BEA9D576C3}"/>
              </a:ext>
            </a:extLst>
          </p:cNvPr>
          <p:cNvSpPr txBox="1"/>
          <p:nvPr/>
        </p:nvSpPr>
        <p:spPr>
          <a:xfrm>
            <a:off x="3592369" y="2055993"/>
            <a:ext cx="2754854" cy="17389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Bahnschrift Condensed" panose="020B0502040204020203" pitchFamily="34" charset="0"/>
              </a:rPr>
              <a:t>markus.textor@ph-freiburg.de (SBV)</a:t>
            </a:r>
          </a:p>
          <a:p>
            <a:r>
              <a:rPr lang="de-DE" sz="1400" dirty="0">
                <a:latin typeface="Bahnschrift Condensed" panose="020B0502040204020203" pitchFamily="34" charset="0"/>
              </a:rPr>
              <a:t>erens@ph-freiburg.de (Studierende)</a:t>
            </a:r>
          </a:p>
          <a:p>
            <a:endParaRPr lang="de-DE" sz="500" dirty="0">
              <a:latin typeface="Bahnschrift Condensed" panose="020B0502040204020203" pitchFamily="34" charset="0"/>
            </a:endParaRPr>
          </a:p>
          <a:p>
            <a:r>
              <a:rPr lang="de-DE" sz="1400" dirty="0">
                <a:latin typeface="Bahnschrift Condensed" panose="020B0502040204020203" pitchFamily="34" charset="0"/>
              </a:rPr>
              <a:t>0761 682-434 (SBV) </a:t>
            </a:r>
          </a:p>
          <a:p>
            <a:r>
              <a:rPr lang="de-DE" sz="1400" dirty="0">
                <a:latin typeface="Bahnschrift Condensed" panose="020B0502040204020203" pitchFamily="34" charset="0"/>
              </a:rPr>
              <a:t>bzw. -470 (Studierende)</a:t>
            </a:r>
          </a:p>
          <a:p>
            <a:endParaRPr lang="de-DE" sz="500" dirty="0">
              <a:latin typeface="Bahnschrift Condensed" panose="020B0502040204020203" pitchFamily="34" charset="0"/>
            </a:endParaRPr>
          </a:p>
          <a:p>
            <a:r>
              <a:rPr lang="de-DE" sz="1400" dirty="0">
                <a:latin typeface="Bahnschrift Condensed" panose="020B0502040204020203" pitchFamily="34" charset="0"/>
              </a:rPr>
              <a:t>KA, R 005 (SBV)</a:t>
            </a:r>
          </a:p>
          <a:p>
            <a:r>
              <a:rPr lang="de-DE" sz="1400" dirty="0">
                <a:latin typeface="Bahnschrift Condensed" panose="020B0502040204020203" pitchFamily="34" charset="0"/>
              </a:rPr>
              <a:t>KG 4, R 303 A (Studierende)</a:t>
            </a:r>
          </a:p>
          <a:p>
            <a:endParaRPr lang="de-DE" sz="1300" dirty="0">
              <a:latin typeface="Bahnschrift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256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Breitbild</PresentationFormat>
  <Paragraphs>65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Bahnschrift Condensed</vt:lpstr>
      <vt:lpstr>Bahnschrift Light Condensed</vt:lpstr>
      <vt:lpstr>Bahnschrift SemiBold Condensed</vt:lpstr>
      <vt:lpstr>Bahnschrift SemiBold SemiConden</vt:lpstr>
      <vt:lpstr>Bahnschrift SemiCondensed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Anja Bechstein (fr)</dc:creator>
  <cp:lastModifiedBy>Anja Bechstein (fr)</cp:lastModifiedBy>
  <cp:revision>38</cp:revision>
  <dcterms:created xsi:type="dcterms:W3CDTF">2025-04-01T13:45:43Z</dcterms:created>
  <dcterms:modified xsi:type="dcterms:W3CDTF">2025-04-09T11:43:44Z</dcterms:modified>
</cp:coreProperties>
</file>