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DAD2A-9288-44A6-817F-2F9AA17902AA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F176B-62CC-4342-8AA5-EB26A1E2AC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38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9366EA-5BE3-9494-89B3-6101C53B4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E605C71-D5C2-3E1A-A8FE-0E9F247452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2F9FE7B-9553-8173-0B6F-A8CB806728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D299EB-80E9-F9DE-42AD-550A20948F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29F8C-8C13-4748-9D73-BA177746380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5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93E53-6AAE-20E3-D127-6CBAFC4AE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8002E6-7F80-63A6-E11E-A1ECC1E37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D4F5EE-126F-D371-C374-3E337342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56E98F-A94C-F3F9-4972-EDA4928D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EA2C9F-8152-EBD2-00AF-2E9F232B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57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849E0E-E4E9-214E-1DA8-54251D94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871A02-F546-7FC0-CA06-B73BA3F3E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F1EE79-5527-AF18-4969-81D421BD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9380E3-0C0E-D53A-F563-14C693A7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A33555-CDA8-BFB2-5F60-2E87A8AD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58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F916161-60C4-0046-62D2-BF0651E1EC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321519-01EC-738F-8C75-E483C82BC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CF21D9-B786-FE19-F548-29D86D49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2421EC-9616-4FBA-56E3-BD9394D2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38BEA0-38F3-F750-C5C1-0539FAA2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1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D65693-854C-F42A-17A5-71F3713F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158E21-D368-B8F1-C080-B9BBC793B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7FC9AE-7B01-0DD5-DCCE-8122D164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5E315-6B36-07D3-6150-F05A60AE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8AF806-7879-52C2-D9CC-69545833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94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DD187-4F32-B05B-54C1-2CE26EA00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C7C9AE-D703-2C82-6A72-4A02EECA0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0D6341-7362-3532-963F-C2E177509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FFF847-5282-2C07-7162-14B02BD9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F25A2E-F0EF-8144-B88C-B5E2FA9C8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78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74E57-AB5D-A63F-FACC-EA9933FC4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15C76F-2B0A-D618-9722-024CD142C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2B7F93-EED0-186B-02C2-45B2CD1B1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319C7D-5003-10CC-727C-DB572F6D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746B66-61B9-702A-5222-7FCE53EE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41554E-637B-8B6D-1987-7C2DEF9C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15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9884F5-28F9-385C-18BF-95B4B2D15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94C3A6-E2CB-EC8F-F293-33AAB184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F48D550-F301-3A28-A07E-89A7C720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F49D94-FB6F-72B0-A5FC-319762B11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CC180FE-51F8-E8D2-CF3C-006BF454E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4D35147-58CE-17BB-A0F0-9CE23586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8614A0-E7C3-FDE6-BDD9-A4B6476E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02A6C7-6D2B-2924-0AF8-A8B0FB0E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35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B23AE-48B7-F25F-C91D-496643E8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6AB87FF-8DD4-0407-1CB7-3983495A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25C43E-07BF-77F0-11ED-A4FDFF9B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0DDD80-6820-6BB0-48D8-CC631E0D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150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5C90E1C-C524-6D1E-5579-A4AC5DA9E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67C032-B6C4-CE3E-BA6D-A4C3D54F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71CE41-0313-2B61-95B2-982FD5C1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60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0A6CC-2EDF-D5BE-AA57-62E59F60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3FFAA0-60BA-CD4E-B8D3-42EE1F7D0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511278-F5CC-A0C9-B32B-B2B613D6D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724901-6345-FA8F-871C-C3778F2C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8ADFD1-97F1-A294-24A0-CA6D6B69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13850C-0B03-B7E3-94A8-5602FF16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3E150-EF0D-932A-A64E-63C680A6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DF6614-35D1-0C94-D12B-954F7BBCB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2A4471-A7CF-1921-524A-E9569B33D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362885-45FF-DF4B-07FA-AEF258B6D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930401-56CF-699E-ED43-8DCC35A3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BE694B-EFD9-C085-5F9E-B4AD1464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02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3E573D-D3EA-802D-0448-36748B05D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52467A-926D-88E5-53DC-52DF3B086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BA1B7E-657D-BD30-4AC7-43D0B8811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D17E5F-07B1-4F6D-A66E-890290F22644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5A5C95-A5D6-3C89-1AC9-81C4CB9DF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45530E-4ED7-D5A2-2198-5CC576B7A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F090C5-202F-497C-B284-0E4DB3BD4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61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www.ph-freiburg.de/hochschule/beratung-und-interessensvertretungen.html" TargetMode="External"/><Relationship Id="rId5" Type="http://schemas.openxmlformats.org/officeDocument/2006/relationships/image" Target="../media/image3.svg"/><Relationship Id="rId10" Type="http://schemas.openxmlformats.org/officeDocument/2006/relationships/hyperlink" Target="https://www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2910F-3DEC-7A4A-E122-E7E7EFF52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ADC9CC2-5997-09AA-9B23-2540186FFFF9}"/>
              </a:ext>
            </a:extLst>
          </p:cNvPr>
          <p:cNvSpPr txBox="1"/>
          <p:nvPr/>
        </p:nvSpPr>
        <p:spPr>
          <a:xfrm>
            <a:off x="117691" y="250744"/>
            <a:ext cx="10796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0" i="0" u="none" strike="noStrike" baseline="30000" dirty="0">
                <a:solidFill>
                  <a:srgbClr val="2F3684"/>
                </a:solidFill>
                <a:latin typeface="Bahnschrift Light Condensed" panose="020B0502040204020203" pitchFamily="34" charset="0"/>
              </a:rPr>
              <a:t>Antidiskriminierung &amp; Chancengleichheit</a:t>
            </a:r>
            <a:r>
              <a:rPr lang="de-DE" sz="4800" baseline="30000" dirty="0">
                <a:solidFill>
                  <a:srgbClr val="2F3684"/>
                </a:solidFill>
                <a:latin typeface="Bahnschrift Light Condensed" panose="020B0502040204020203" pitchFamily="34" charset="0"/>
              </a:rPr>
              <a:t>				</a:t>
            </a:r>
            <a:endParaRPr lang="de-DE" sz="4400" baseline="30000" dirty="0">
              <a:solidFill>
                <a:srgbClr val="2F3684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0036C47-1C03-758B-9E13-FA90A20FC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786" y="247363"/>
            <a:ext cx="697935" cy="54388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98326B9-B4CF-66C4-1B71-8AF0403336F9}"/>
              </a:ext>
            </a:extLst>
          </p:cNvPr>
          <p:cNvSpPr txBox="1"/>
          <p:nvPr/>
        </p:nvSpPr>
        <p:spPr>
          <a:xfrm>
            <a:off x="106654" y="674103"/>
            <a:ext cx="688944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0" i="0" u="none" strike="noStrike" baseline="30000" dirty="0">
                <a:solidFill>
                  <a:srgbClr val="2F3684"/>
                </a:solidFill>
                <a:latin typeface="Bahnschrift Light Condensed" panose="020B0502040204020203" pitchFamily="34" charset="0"/>
              </a:rPr>
              <a:t>Interne Anlaufstellen und Beratung für Studierende</a:t>
            </a:r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12CB4AC-48CB-DCFA-AD9B-F1E2CE792F85}"/>
              </a:ext>
            </a:extLst>
          </p:cNvPr>
          <p:cNvGrpSpPr/>
          <p:nvPr/>
        </p:nvGrpSpPr>
        <p:grpSpPr>
          <a:xfrm>
            <a:off x="193673" y="992711"/>
            <a:ext cx="12055475" cy="5486114"/>
            <a:chOff x="193673" y="1311121"/>
            <a:chExt cx="12055475" cy="5486114"/>
          </a:xfrm>
        </p:grpSpPr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41A40F9B-0964-47E2-BF06-36DD0CF2EC9C}"/>
                </a:ext>
              </a:extLst>
            </p:cNvPr>
            <p:cNvSpPr/>
            <p:nvPr/>
          </p:nvSpPr>
          <p:spPr>
            <a:xfrm>
              <a:off x="6123215" y="1317311"/>
              <a:ext cx="2892578" cy="2617853"/>
            </a:xfrm>
            <a:prstGeom prst="rect">
              <a:avLst/>
            </a:prstGeom>
            <a:solidFill>
              <a:srgbClr val="83CC4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D7CCA13-8E84-7B79-866F-3FAA53952FC0}"/>
                </a:ext>
              </a:extLst>
            </p:cNvPr>
            <p:cNvGrpSpPr/>
            <p:nvPr/>
          </p:nvGrpSpPr>
          <p:grpSpPr>
            <a:xfrm>
              <a:off x="3155008" y="4048579"/>
              <a:ext cx="2982719" cy="2623412"/>
              <a:chOff x="3155008" y="4130222"/>
              <a:chExt cx="2982719" cy="2623412"/>
            </a:xfrm>
          </p:grpSpPr>
          <p:sp>
            <p:nvSpPr>
              <p:cNvPr id="88" name="Rechteck 87">
                <a:extLst>
                  <a:ext uri="{FF2B5EF4-FFF2-40B4-BE49-F238E27FC236}">
                    <a16:creationId xmlns:a16="http://schemas.microsoft.com/office/drawing/2014/main" id="{4F95809B-A402-976D-E0DE-474536B6DBC5}"/>
                  </a:ext>
                </a:extLst>
              </p:cNvPr>
              <p:cNvSpPr/>
              <p:nvPr/>
            </p:nvSpPr>
            <p:spPr>
              <a:xfrm>
                <a:off x="3155008" y="4130222"/>
                <a:ext cx="2893446" cy="2623412"/>
              </a:xfrm>
              <a:prstGeom prst="rect">
                <a:avLst/>
              </a:prstGeom>
              <a:solidFill>
                <a:srgbClr val="83CC4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Textfeld 89">
                <a:extLst>
                  <a:ext uri="{FF2B5EF4-FFF2-40B4-BE49-F238E27FC236}">
                    <a16:creationId xmlns:a16="http://schemas.microsoft.com/office/drawing/2014/main" id="{46A3F17D-7F78-DAC4-EED2-1008120818A1}"/>
                  </a:ext>
                </a:extLst>
              </p:cNvPr>
              <p:cNvSpPr txBox="1"/>
              <p:nvPr/>
            </p:nvSpPr>
            <p:spPr>
              <a:xfrm>
                <a:off x="3186023" y="4232951"/>
                <a:ext cx="2702143" cy="807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RASSISMUS UND ANTISEMITISMUS</a:t>
                </a:r>
                <a:br>
                  <a:rPr lang="de-DE" sz="1400" dirty="0">
                    <a:latin typeface="Bahnschrift SemiBold Condensed" panose="020B0502040204020203" pitchFamily="34" charset="0"/>
                  </a:rPr>
                </a:br>
                <a:r>
                  <a:rPr lang="de-DE" sz="1400" dirty="0">
                    <a:latin typeface="Bahnschrift SemiBold Condensed" panose="020B0502040204020203" pitchFamily="34" charset="0"/>
                  </a:rPr>
                  <a:t>Ansprechperson für Antidiskriminierung</a:t>
                </a:r>
              </a:p>
              <a:p>
                <a:endParaRPr lang="de-DE" sz="1400" dirty="0">
                  <a:latin typeface="Bahnschrift SemiBold Condensed" panose="020B0502040204020203" pitchFamily="34" charset="0"/>
                </a:endParaRPr>
              </a:p>
            </p:txBody>
          </p:sp>
          <p:pic>
            <p:nvPicPr>
              <p:cNvPr id="91" name="Grafik 90">
                <a:extLst>
                  <a:ext uri="{FF2B5EF4-FFF2-40B4-BE49-F238E27FC236}">
                    <a16:creationId xmlns:a16="http://schemas.microsoft.com/office/drawing/2014/main" id="{79A80272-BA9D-61DF-867D-79E3FE032C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280189" y="5171339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93" name="Grafik 92">
                <a:extLst>
                  <a:ext uri="{FF2B5EF4-FFF2-40B4-BE49-F238E27FC236}">
                    <a16:creationId xmlns:a16="http://schemas.microsoft.com/office/drawing/2014/main" id="{3B2F54CA-AAFB-D21C-6660-E9AA717CD3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80189" y="5610927"/>
                <a:ext cx="271187" cy="271187"/>
              </a:xfrm>
              <a:prstGeom prst="rect">
                <a:avLst/>
              </a:prstGeom>
            </p:spPr>
          </p:pic>
          <p:sp>
            <p:nvSpPr>
              <p:cNvPr id="94" name="Textfeld 93">
                <a:extLst>
                  <a:ext uri="{FF2B5EF4-FFF2-40B4-BE49-F238E27FC236}">
                    <a16:creationId xmlns:a16="http://schemas.microsoft.com/office/drawing/2014/main" id="{5FF2452A-853F-FD01-AAF5-D154843BBD5E}"/>
                  </a:ext>
                </a:extLst>
              </p:cNvPr>
              <p:cNvSpPr txBox="1"/>
              <p:nvPr/>
            </p:nvSpPr>
            <p:spPr>
              <a:xfrm>
                <a:off x="3562778" y="5148360"/>
                <a:ext cx="2574949" cy="1369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wiebke.scharathow@ph-freiburg.de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682-239</a:t>
                </a:r>
                <a:br>
                  <a:rPr lang="de-DE" sz="1400" dirty="0">
                    <a:latin typeface="Bahnschrift Condensed" panose="020B0502040204020203" pitchFamily="34" charset="0"/>
                  </a:rPr>
                </a:br>
                <a:br>
                  <a:rPr lang="de-DE" sz="1400" dirty="0">
                    <a:latin typeface="Bahnschrift Condensed" panose="020B0502040204020203" pitchFamily="34" charset="0"/>
                  </a:rPr>
                </a:br>
                <a:r>
                  <a:rPr lang="de-DE" sz="1400" dirty="0">
                    <a:latin typeface="Bahnschrift Condensed" panose="020B0502040204020203" pitchFamily="34" charset="0"/>
                  </a:rPr>
                  <a:t>KG 5, R 315</a:t>
                </a:r>
              </a:p>
              <a:p>
                <a:endParaRPr lang="de-DE" sz="1300" dirty="0">
                  <a:latin typeface="Bahnschrift Condensed" panose="020B0502040204020203" pitchFamily="34" charset="0"/>
                </a:endParaRPr>
              </a:p>
            </p:txBody>
          </p:sp>
          <p:pic>
            <p:nvPicPr>
              <p:cNvPr id="2" name="Grafik 1">
                <a:extLst>
                  <a:ext uri="{FF2B5EF4-FFF2-40B4-BE49-F238E27FC236}">
                    <a16:creationId xmlns:a16="http://schemas.microsoft.com/office/drawing/2014/main" id="{EEA5BF4B-67BD-F39D-2EE6-49989C2ECE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42546" y="5975952"/>
                <a:ext cx="346471" cy="346471"/>
              </a:xfrm>
              <a:prstGeom prst="rect">
                <a:avLst/>
              </a:prstGeom>
            </p:spPr>
          </p:pic>
        </p:grpSp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13DCE125-0B51-32E4-DA06-F98B39C60187}"/>
                </a:ext>
              </a:extLst>
            </p:cNvPr>
            <p:cNvGrpSpPr/>
            <p:nvPr/>
          </p:nvGrpSpPr>
          <p:grpSpPr>
            <a:xfrm>
              <a:off x="3150110" y="1317926"/>
              <a:ext cx="3077120" cy="2623412"/>
              <a:chOff x="3150110" y="1399569"/>
              <a:chExt cx="3077120" cy="2623412"/>
            </a:xfrm>
          </p:grpSpPr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332A57DE-DF9F-81E7-AFFC-0C126CA02B21}"/>
                  </a:ext>
                </a:extLst>
              </p:cNvPr>
              <p:cNvSpPr/>
              <p:nvPr/>
            </p:nvSpPr>
            <p:spPr>
              <a:xfrm>
                <a:off x="3150110" y="1399569"/>
                <a:ext cx="2898344" cy="2623412"/>
              </a:xfrm>
              <a:prstGeom prst="rect">
                <a:avLst/>
              </a:prstGeom>
              <a:solidFill>
                <a:srgbClr val="83CC4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1C51BCDC-3921-606C-D114-CEBF8D06E8C2}"/>
                  </a:ext>
                </a:extLst>
              </p:cNvPr>
              <p:cNvSpPr txBox="1"/>
              <p:nvPr/>
            </p:nvSpPr>
            <p:spPr>
              <a:xfrm>
                <a:off x="3190659" y="1474038"/>
                <a:ext cx="3036571" cy="838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BEHINDERUNGEN &amp; CHRONISCHE KRANKHEITEN</a:t>
                </a:r>
              </a:p>
              <a:p>
                <a:r>
                  <a:rPr lang="de-DE" sz="1400" i="0" dirty="0">
                    <a:effectLst/>
                    <a:latin typeface="Bahnschrift SemiBold Condensed" panose="020B0502040204020203" pitchFamily="34" charset="0"/>
                  </a:rPr>
                  <a:t>Ansprechperson für Studierende</a:t>
                </a:r>
              </a:p>
            </p:txBody>
          </p:sp>
          <p:sp>
            <p:nvSpPr>
              <p:cNvPr id="60" name="Textfeld 59">
                <a:extLst>
                  <a:ext uri="{FF2B5EF4-FFF2-40B4-BE49-F238E27FC236}">
                    <a16:creationId xmlns:a16="http://schemas.microsoft.com/office/drawing/2014/main" id="{2B532924-DFAC-6597-FCFF-7941D15F5734}"/>
                  </a:ext>
                </a:extLst>
              </p:cNvPr>
              <p:cNvSpPr txBox="1"/>
              <p:nvPr/>
            </p:nvSpPr>
            <p:spPr>
              <a:xfrm>
                <a:off x="3566872" y="2428934"/>
                <a:ext cx="2301477" cy="1369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erens@ph-freiburg.de 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682-470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4, R 303 A </a:t>
                </a:r>
              </a:p>
              <a:p>
                <a:endParaRPr lang="de-DE" sz="1300" dirty="0">
                  <a:latin typeface="Bahnschrift Condensed" panose="020B0502040204020203" pitchFamily="34" charset="0"/>
                </a:endParaRPr>
              </a:p>
            </p:txBody>
          </p:sp>
          <p:pic>
            <p:nvPicPr>
              <p:cNvPr id="19" name="Grafik 18">
                <a:extLst>
                  <a:ext uri="{FF2B5EF4-FFF2-40B4-BE49-F238E27FC236}">
                    <a16:creationId xmlns:a16="http://schemas.microsoft.com/office/drawing/2014/main" id="{C8EA49ED-FC60-9757-143C-1DFA4F4482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289521" y="2453426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20" name="Grafik 19">
                <a:extLst>
                  <a:ext uri="{FF2B5EF4-FFF2-40B4-BE49-F238E27FC236}">
                    <a16:creationId xmlns:a16="http://schemas.microsoft.com/office/drawing/2014/main" id="{D8271D62-D968-108F-D3A4-011655AA41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88189" y="2877931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FC18D67A-736C-7F14-35A4-DEC327B7FF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8873" y="3277945"/>
                <a:ext cx="346471" cy="346471"/>
              </a:xfrm>
              <a:prstGeom prst="rect">
                <a:avLst/>
              </a:prstGeom>
            </p:spPr>
          </p:pic>
        </p:grp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61F7B8B9-4E61-DD55-348E-30B4B24279F3}"/>
                </a:ext>
              </a:extLst>
            </p:cNvPr>
            <p:cNvGrpSpPr/>
            <p:nvPr/>
          </p:nvGrpSpPr>
          <p:grpSpPr>
            <a:xfrm>
              <a:off x="6174827" y="1399509"/>
              <a:ext cx="2633661" cy="2146490"/>
              <a:chOff x="6174827" y="1399509"/>
              <a:chExt cx="2633661" cy="2146490"/>
            </a:xfrm>
          </p:grpSpPr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6F4A08E5-0326-EC78-3B2F-1CDE301A35C2}"/>
                  </a:ext>
                </a:extLst>
              </p:cNvPr>
              <p:cNvSpPr txBox="1"/>
              <p:nvPr/>
            </p:nvSpPr>
            <p:spPr>
              <a:xfrm>
                <a:off x="6174827" y="1399509"/>
                <a:ext cx="2633661" cy="761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GEFLÜCHTETE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Ansprechperson für g</a:t>
                </a:r>
                <a:r>
                  <a:rPr lang="de-DE" sz="1400" b="0" i="0" dirty="0">
                    <a:effectLst/>
                    <a:latin typeface="Bahnschrift SemiBold Condensed" panose="020B0502040204020203" pitchFamily="34" charset="0"/>
                  </a:rPr>
                  <a:t>eflüchtete Studien- interessierte, Studierende </a:t>
                </a:r>
                <a:r>
                  <a:rPr lang="de-DE" sz="1400" dirty="0">
                    <a:latin typeface="Bahnschrift SemiBold Condensed" panose="020B0502040204020203" pitchFamily="34" charset="0"/>
                  </a:rPr>
                  <a:t>&amp;</a:t>
                </a:r>
                <a:r>
                  <a:rPr lang="de-DE" sz="1400" b="0" i="0" dirty="0">
                    <a:effectLst/>
                    <a:latin typeface="Bahnschrift SemiBold Condensed" panose="020B0502040204020203" pitchFamily="34" charset="0"/>
                  </a:rPr>
                  <a:t> Forschende</a:t>
                </a:r>
                <a:endParaRPr lang="de-DE" sz="1400" dirty="0">
                  <a:latin typeface="Bahnschrift SemiBold Condensed" panose="020B0502040204020203" pitchFamily="34" charset="0"/>
                </a:endParaRPr>
              </a:p>
            </p:txBody>
          </p:sp>
          <p:pic>
            <p:nvPicPr>
              <p:cNvPr id="76" name="Grafik 75">
                <a:extLst>
                  <a:ext uri="{FF2B5EF4-FFF2-40B4-BE49-F238E27FC236}">
                    <a16:creationId xmlns:a16="http://schemas.microsoft.com/office/drawing/2014/main" id="{2887E987-D6CD-59E8-A840-C539A5651C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48698" y="3195033"/>
                <a:ext cx="346471" cy="350966"/>
              </a:xfrm>
              <a:prstGeom prst="rect">
                <a:avLst/>
              </a:prstGeom>
            </p:spPr>
          </p:pic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5B29EE17-D0E5-E7A7-BE02-B28BA2041F7E}"/>
                  </a:ext>
                </a:extLst>
              </p:cNvPr>
              <p:cNvSpPr txBox="1"/>
              <p:nvPr/>
            </p:nvSpPr>
            <p:spPr>
              <a:xfrm>
                <a:off x="6563696" y="2354649"/>
                <a:ext cx="224145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rebecca.hofmann@ph-freiburg.de</a:t>
                </a:r>
                <a:br>
                  <a:rPr lang="de-DE" sz="1400" dirty="0">
                    <a:latin typeface="Bahnschrift Condensed" panose="020B0502040204020203" pitchFamily="34" charset="0"/>
                  </a:rPr>
                </a:br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682-687</a:t>
                </a:r>
              </a:p>
              <a:p>
                <a:br>
                  <a:rPr lang="de-DE" sz="1400" dirty="0">
                    <a:latin typeface="Bahnschrift Condensed" panose="020B0502040204020203" pitchFamily="34" charset="0"/>
                  </a:rPr>
                </a:br>
                <a:r>
                  <a:rPr lang="de-DE" sz="1400" dirty="0">
                    <a:latin typeface="Bahnschrift Condensed" panose="020B0502040204020203" pitchFamily="34" charset="0"/>
                  </a:rPr>
                  <a:t>KG 5, R 304</a:t>
                </a:r>
              </a:p>
            </p:txBody>
          </p:sp>
          <p:pic>
            <p:nvPicPr>
              <p:cNvPr id="3" name="Grafik 2">
                <a:extLst>
                  <a:ext uri="{FF2B5EF4-FFF2-40B4-BE49-F238E27FC236}">
                    <a16:creationId xmlns:a16="http://schemas.microsoft.com/office/drawing/2014/main" id="{2669D890-3C01-1D60-01BA-10D5D824AD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6281365" y="2803832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3DD917E7-E138-7269-A5D1-7310D507F2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278741" y="2374408"/>
                <a:ext cx="271187" cy="271187"/>
              </a:xfrm>
              <a:prstGeom prst="rect">
                <a:avLst/>
              </a:prstGeom>
            </p:spPr>
          </p:pic>
        </p:grpSp>
        <p:grpSp>
          <p:nvGrpSpPr>
            <p:cNvPr id="30" name="Gruppieren 29">
              <a:extLst>
                <a:ext uri="{FF2B5EF4-FFF2-40B4-BE49-F238E27FC236}">
                  <a16:creationId xmlns:a16="http://schemas.microsoft.com/office/drawing/2014/main" id="{AAB7C799-29D7-7242-67EB-4844C45A6E9E}"/>
                </a:ext>
              </a:extLst>
            </p:cNvPr>
            <p:cNvGrpSpPr/>
            <p:nvPr/>
          </p:nvGrpSpPr>
          <p:grpSpPr>
            <a:xfrm>
              <a:off x="6122347" y="4046986"/>
              <a:ext cx="2893446" cy="2750249"/>
              <a:chOff x="6122347" y="4128629"/>
              <a:chExt cx="2893446" cy="2750249"/>
            </a:xfrm>
          </p:grpSpPr>
          <p:sp>
            <p:nvSpPr>
              <p:cNvPr id="80" name="Rechteck 79">
                <a:extLst>
                  <a:ext uri="{FF2B5EF4-FFF2-40B4-BE49-F238E27FC236}">
                    <a16:creationId xmlns:a16="http://schemas.microsoft.com/office/drawing/2014/main" id="{6D302ED0-8859-E5DD-DAE3-C750C941552C}"/>
                  </a:ext>
                </a:extLst>
              </p:cNvPr>
              <p:cNvSpPr/>
              <p:nvPr/>
            </p:nvSpPr>
            <p:spPr>
              <a:xfrm>
                <a:off x="6122347" y="4128629"/>
                <a:ext cx="2893446" cy="2624848"/>
              </a:xfrm>
              <a:prstGeom prst="rect">
                <a:avLst/>
              </a:prstGeom>
              <a:solidFill>
                <a:srgbClr val="83CC4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F6AFB75F-C926-BD82-5BD4-1FABC9CCAC9C}"/>
                  </a:ext>
                </a:extLst>
              </p:cNvPr>
              <p:cNvSpPr txBox="1"/>
              <p:nvPr/>
            </p:nvSpPr>
            <p:spPr>
              <a:xfrm>
                <a:off x="6172855" y="4230981"/>
                <a:ext cx="251840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>
                    <a:latin typeface="Bahnschrift SemiBold Condensed" panose="020B0502040204020203" pitchFamily="34" charset="0"/>
                  </a:rPr>
                  <a:t>SEXUALISIERTE BELÄSTIGUNG, DISKRIMINIERUNG UND GEWALT</a:t>
                </a:r>
              </a:p>
            </p:txBody>
          </p:sp>
          <p:grpSp>
            <p:nvGrpSpPr>
              <p:cNvPr id="50" name="Gruppieren 49">
                <a:extLst>
                  <a:ext uri="{FF2B5EF4-FFF2-40B4-BE49-F238E27FC236}">
                    <a16:creationId xmlns:a16="http://schemas.microsoft.com/office/drawing/2014/main" id="{FFC7ECC8-AF8A-1E85-789B-2CE9469CCE0A}"/>
                  </a:ext>
                </a:extLst>
              </p:cNvPr>
              <p:cNvGrpSpPr/>
              <p:nvPr/>
            </p:nvGrpSpPr>
            <p:grpSpPr>
              <a:xfrm>
                <a:off x="6222688" y="5139940"/>
                <a:ext cx="2442498" cy="1738938"/>
                <a:chOff x="6222688" y="4911342"/>
                <a:chExt cx="2442498" cy="1738938"/>
              </a:xfrm>
            </p:grpSpPr>
            <p:pic>
              <p:nvPicPr>
                <p:cNvPr id="84" name="Grafik 83">
                  <a:extLst>
                    <a:ext uri="{FF2B5EF4-FFF2-40B4-BE49-F238E27FC236}">
                      <a16:creationId xmlns:a16="http://schemas.microsoft.com/office/drawing/2014/main" id="{E319915A-76E3-92EB-A65E-CD04A41253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22688" y="5901426"/>
                  <a:ext cx="346471" cy="332241"/>
                </a:xfrm>
                <a:prstGeom prst="rect">
                  <a:avLst/>
                </a:prstGeom>
              </p:spPr>
            </p:pic>
            <p:sp>
              <p:nvSpPr>
                <p:cNvPr id="86" name="Textfeld 85">
                  <a:extLst>
                    <a:ext uri="{FF2B5EF4-FFF2-40B4-BE49-F238E27FC236}">
                      <a16:creationId xmlns:a16="http://schemas.microsoft.com/office/drawing/2014/main" id="{2D29F60E-12CC-4C16-2EA2-F5D363CCBC97}"/>
                    </a:ext>
                  </a:extLst>
                </p:cNvPr>
                <p:cNvSpPr txBox="1"/>
                <p:nvPr/>
              </p:nvSpPr>
              <p:spPr>
                <a:xfrm>
                  <a:off x="6559540" y="4911342"/>
                  <a:ext cx="2105646" cy="17389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doris.schreck@ph-freiburg.de</a:t>
                  </a: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hinderer@ph-freiburg.de</a:t>
                  </a:r>
                </a:p>
                <a:p>
                  <a:endParaRPr lang="de-DE" sz="500" dirty="0">
                    <a:latin typeface="Bahnschrift Condensed" panose="020B0502040204020203" pitchFamily="34" charset="0"/>
                  </a:endParaRP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0761 682-375 (Doris Schreck)</a:t>
                  </a: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bzw. -302 (Marcel Hinderer)</a:t>
                  </a:r>
                </a:p>
                <a:p>
                  <a:endParaRPr lang="de-DE" sz="500" dirty="0">
                    <a:latin typeface="Bahnschrift Condensed" panose="020B0502040204020203" pitchFamily="34" charset="0"/>
                  </a:endParaRP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KG 2, R 206 C (D. Schreck) </a:t>
                  </a: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bzw. KG 4, R 129 (M. Hinderer) </a:t>
                  </a:r>
                </a:p>
                <a:p>
                  <a:endParaRPr lang="de-DE" sz="1300" dirty="0">
                    <a:latin typeface="Bahnschrift Condensed" panose="020B0502040204020203" pitchFamily="34" charset="0"/>
                  </a:endParaRPr>
                </a:p>
              </p:txBody>
            </p:sp>
            <p:pic>
              <p:nvPicPr>
                <p:cNvPr id="4" name="Grafik 3">
                  <a:extLst>
                    <a:ext uri="{FF2B5EF4-FFF2-40B4-BE49-F238E27FC236}">
                      <a16:creationId xmlns:a16="http://schemas.microsoft.com/office/drawing/2014/main" id="{02EC144C-FECF-3DE0-9EDD-D7BAABBAA6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63905" y="5447642"/>
                  <a:ext cx="271187" cy="271187"/>
                </a:xfrm>
                <a:prstGeom prst="rect">
                  <a:avLst/>
                </a:prstGeom>
              </p:spPr>
            </p:pic>
            <p:pic>
              <p:nvPicPr>
                <p:cNvPr id="32" name="Grafik 31">
                  <a:extLst>
                    <a:ext uri="{FF2B5EF4-FFF2-40B4-BE49-F238E27FC236}">
                      <a16:creationId xmlns:a16="http://schemas.microsoft.com/office/drawing/2014/main" id="{4DF3CE22-A7BA-ADCC-0B76-2F6F52B6EC9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70347" y="4945359"/>
                  <a:ext cx="271187" cy="27118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22BC02F8-386C-2533-67DF-F9683B54B642}"/>
                </a:ext>
              </a:extLst>
            </p:cNvPr>
            <p:cNvGrpSpPr/>
            <p:nvPr/>
          </p:nvGrpSpPr>
          <p:grpSpPr>
            <a:xfrm>
              <a:off x="9096240" y="4046986"/>
              <a:ext cx="3152908" cy="2616700"/>
              <a:chOff x="9096240" y="4128629"/>
              <a:chExt cx="3152908" cy="2616700"/>
            </a:xfrm>
          </p:grpSpPr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6FCBBCFE-B77F-FCF9-0FC7-0BB25CA51B3C}"/>
                  </a:ext>
                </a:extLst>
              </p:cNvPr>
              <p:cNvSpPr/>
              <p:nvPr/>
            </p:nvSpPr>
            <p:spPr>
              <a:xfrm>
                <a:off x="9096240" y="4128629"/>
                <a:ext cx="2893446" cy="2616700"/>
              </a:xfrm>
              <a:prstGeom prst="rect">
                <a:avLst/>
              </a:prstGeom>
              <a:solidFill>
                <a:srgbClr val="83CC4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8" name="Textfeld 97">
                <a:extLst>
                  <a:ext uri="{FF2B5EF4-FFF2-40B4-BE49-F238E27FC236}">
                    <a16:creationId xmlns:a16="http://schemas.microsoft.com/office/drawing/2014/main" id="{814009ED-5CE6-2915-327B-61070F86C4A4}"/>
                  </a:ext>
                </a:extLst>
              </p:cNvPr>
              <p:cNvSpPr txBox="1"/>
              <p:nvPr/>
            </p:nvSpPr>
            <p:spPr>
              <a:xfrm>
                <a:off x="9119842" y="4232951"/>
                <a:ext cx="3129306" cy="592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VEREINBARKEIT </a:t>
                </a:r>
                <a:r>
                  <a:rPr lang="de-DE" sz="1400" dirty="0">
                    <a:latin typeface="Bahnschrift SemiBold Condensed" panose="020B0502040204020203" pitchFamily="34" charset="0"/>
                  </a:rPr>
                  <a:t>STUDIUM – FÜRSORGEARBEIT</a:t>
                </a:r>
              </a:p>
              <a:p>
                <a:r>
                  <a:rPr lang="de-DE" sz="1400" dirty="0">
                    <a:latin typeface="Bahnschrift SemiBold Condensed" panose="020B0502040204020203" pitchFamily="34" charset="0"/>
                  </a:rPr>
                  <a:t>Stabsstelle Gleichstellung</a:t>
                </a:r>
              </a:p>
            </p:txBody>
          </p:sp>
          <p:pic>
            <p:nvPicPr>
              <p:cNvPr id="10" name="Grafik 9">
                <a:extLst>
                  <a:ext uri="{FF2B5EF4-FFF2-40B4-BE49-F238E27FC236}">
                    <a16:creationId xmlns:a16="http://schemas.microsoft.com/office/drawing/2014/main" id="{4F77C9BD-F27D-BF9F-03D7-3520A666E7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261786" y="5613611"/>
                <a:ext cx="271187" cy="271187"/>
              </a:xfrm>
              <a:prstGeom prst="rect">
                <a:avLst/>
              </a:prstGeom>
            </p:spPr>
          </p:pic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391DD5A9-5C52-E1BD-EF57-97C46FFA1053}"/>
                  </a:ext>
                </a:extLst>
              </p:cNvPr>
              <p:cNvSpPr txBox="1"/>
              <p:nvPr/>
            </p:nvSpPr>
            <p:spPr>
              <a:xfrm>
                <a:off x="9545931" y="5163100"/>
                <a:ext cx="2228472" cy="1169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familienservice@ph-freiburg.de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682-476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2, R 206 A</a:t>
                </a:r>
              </a:p>
            </p:txBody>
          </p:sp>
          <p:pic>
            <p:nvPicPr>
              <p:cNvPr id="23" name="Grafik 22">
                <a:extLst>
                  <a:ext uri="{FF2B5EF4-FFF2-40B4-BE49-F238E27FC236}">
                    <a16:creationId xmlns:a16="http://schemas.microsoft.com/office/drawing/2014/main" id="{D1638B86-062F-6963-C6AC-33E1E528D4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8860" y="5999592"/>
                <a:ext cx="346471" cy="346471"/>
              </a:xfrm>
              <a:prstGeom prst="rect">
                <a:avLst/>
              </a:prstGeom>
            </p:spPr>
          </p:pic>
          <p:pic>
            <p:nvPicPr>
              <p:cNvPr id="33" name="Grafik 32">
                <a:extLst>
                  <a:ext uri="{FF2B5EF4-FFF2-40B4-BE49-F238E27FC236}">
                    <a16:creationId xmlns:a16="http://schemas.microsoft.com/office/drawing/2014/main" id="{222C2594-B98D-A3B9-4073-8191524AD9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265690" y="5181379"/>
                <a:ext cx="271187" cy="271187"/>
              </a:xfrm>
              <a:prstGeom prst="rect">
                <a:avLst/>
              </a:prstGeom>
            </p:spPr>
          </p:pic>
        </p:grp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C3A9214D-311B-5D02-6DF5-956069451FBD}"/>
                </a:ext>
              </a:extLst>
            </p:cNvPr>
            <p:cNvGrpSpPr/>
            <p:nvPr/>
          </p:nvGrpSpPr>
          <p:grpSpPr>
            <a:xfrm>
              <a:off x="194713" y="4050063"/>
              <a:ext cx="2885340" cy="2626876"/>
              <a:chOff x="194713" y="4131706"/>
              <a:chExt cx="2885340" cy="2626876"/>
            </a:xfrm>
          </p:grpSpPr>
          <p:sp>
            <p:nvSpPr>
              <p:cNvPr id="104" name="Rechteck 103">
                <a:extLst>
                  <a:ext uri="{FF2B5EF4-FFF2-40B4-BE49-F238E27FC236}">
                    <a16:creationId xmlns:a16="http://schemas.microsoft.com/office/drawing/2014/main" id="{DFD9DF4B-EFB0-FCFD-A398-29068D80F7BC}"/>
                  </a:ext>
                </a:extLst>
              </p:cNvPr>
              <p:cNvSpPr/>
              <p:nvPr/>
            </p:nvSpPr>
            <p:spPr>
              <a:xfrm>
                <a:off x="194713" y="4131706"/>
                <a:ext cx="2885340" cy="2626876"/>
              </a:xfrm>
              <a:prstGeom prst="rect">
                <a:avLst/>
              </a:prstGeom>
              <a:solidFill>
                <a:srgbClr val="83CC40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73F55F7E-FA39-48A3-C908-259182B0393F}"/>
                  </a:ext>
                </a:extLst>
              </p:cNvPr>
              <p:cNvSpPr txBox="1"/>
              <p:nvPr/>
            </p:nvSpPr>
            <p:spPr>
              <a:xfrm>
                <a:off x="251298" y="4232983"/>
                <a:ext cx="251840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PFLEGE VON ANGEHÖRIGEN</a:t>
                </a:r>
                <a:br>
                  <a:rPr lang="de-DE" sz="1400" dirty="0">
                    <a:latin typeface="Bahnschrift SemiBold Condensed" panose="020B0502040204020203" pitchFamily="34" charset="0"/>
                  </a:rPr>
                </a:br>
                <a:r>
                  <a:rPr lang="de-DE" sz="1400" dirty="0">
                    <a:latin typeface="Bahnschrift SemiBold Condensed" panose="020B0502040204020203" pitchFamily="34" charset="0"/>
                  </a:rPr>
                  <a:t>Pflegelotsin</a:t>
                </a:r>
              </a:p>
            </p:txBody>
          </p:sp>
          <p:sp>
            <p:nvSpPr>
              <p:cNvPr id="110" name="Textfeld 109">
                <a:extLst>
                  <a:ext uri="{FF2B5EF4-FFF2-40B4-BE49-F238E27FC236}">
                    <a16:creationId xmlns:a16="http://schemas.microsoft.com/office/drawing/2014/main" id="{7AFFD1DB-512B-4C26-9731-4029FE47C875}"/>
                  </a:ext>
                </a:extLst>
              </p:cNvPr>
              <p:cNvSpPr txBox="1"/>
              <p:nvPr/>
            </p:nvSpPr>
            <p:spPr>
              <a:xfrm>
                <a:off x="597730" y="5121155"/>
                <a:ext cx="2105646" cy="1184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manuela.pluche@ph-freiburg.de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682-452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 err="1">
                    <a:latin typeface="Bahnschrift Condensed" panose="020B0502040204020203" pitchFamily="34" charset="0"/>
                  </a:rPr>
                  <a:t>MensaZwischendeck</a:t>
                </a:r>
                <a:r>
                  <a:rPr lang="de-DE" sz="1400" dirty="0">
                    <a:latin typeface="Bahnschrift Condensed" panose="020B0502040204020203" pitchFamily="34" charset="0"/>
                  </a:rPr>
                  <a:t>, R 010</a:t>
                </a:r>
              </a:p>
            </p:txBody>
          </p:sp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90092E27-09C3-34DC-0175-5B81ACFED0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37" y="5984323"/>
                <a:ext cx="346471" cy="346471"/>
              </a:xfrm>
              <a:prstGeom prst="rect">
                <a:avLst/>
              </a:prstGeom>
            </p:spPr>
          </p:pic>
          <p:pic>
            <p:nvPicPr>
              <p:cNvPr id="37" name="Grafik 36">
                <a:extLst>
                  <a:ext uri="{FF2B5EF4-FFF2-40B4-BE49-F238E27FC236}">
                    <a16:creationId xmlns:a16="http://schemas.microsoft.com/office/drawing/2014/main" id="{4094FA7A-937A-D411-D069-B8B9014F30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2265" y="5601616"/>
                <a:ext cx="271187" cy="271187"/>
              </a:xfrm>
              <a:prstGeom prst="rect">
                <a:avLst/>
              </a:prstGeom>
            </p:spPr>
          </p:pic>
        </p:grp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7B9509BC-D278-9852-13EF-ECA92F2D1DCF}"/>
                </a:ext>
              </a:extLst>
            </p:cNvPr>
            <p:cNvGrpSpPr/>
            <p:nvPr/>
          </p:nvGrpSpPr>
          <p:grpSpPr>
            <a:xfrm>
              <a:off x="9095015" y="1311121"/>
              <a:ext cx="2912966" cy="2617853"/>
              <a:chOff x="9095015" y="1392764"/>
              <a:chExt cx="2912966" cy="2617853"/>
            </a:xfrm>
          </p:grpSpPr>
          <p:sp>
            <p:nvSpPr>
              <p:cNvPr id="112" name="Rechteck 111">
                <a:extLst>
                  <a:ext uri="{FF2B5EF4-FFF2-40B4-BE49-F238E27FC236}">
                    <a16:creationId xmlns:a16="http://schemas.microsoft.com/office/drawing/2014/main" id="{95662ACC-F2AE-6851-BB74-E54CC3F430F6}"/>
                  </a:ext>
                </a:extLst>
              </p:cNvPr>
              <p:cNvSpPr/>
              <p:nvPr/>
            </p:nvSpPr>
            <p:spPr>
              <a:xfrm>
                <a:off x="9095015" y="1392764"/>
                <a:ext cx="2888474" cy="2617853"/>
              </a:xfrm>
              <a:prstGeom prst="rect">
                <a:avLst/>
              </a:prstGeom>
              <a:solidFill>
                <a:srgbClr val="83CC40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Textfeld 113">
                <a:extLst>
                  <a:ext uri="{FF2B5EF4-FFF2-40B4-BE49-F238E27FC236}">
                    <a16:creationId xmlns:a16="http://schemas.microsoft.com/office/drawing/2014/main" id="{C7615809-7101-5BEF-2410-282A90921E71}"/>
                  </a:ext>
                </a:extLst>
              </p:cNvPr>
              <p:cNvSpPr txBox="1"/>
              <p:nvPr/>
            </p:nvSpPr>
            <p:spPr>
              <a:xfrm>
                <a:off x="9161984" y="1489428"/>
                <a:ext cx="2723720" cy="761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GESCHLECHTERGERECHTIGKEIT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Gleichstellungsbeauftragte (GB)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Stabsstelle Gleichstellung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BBC7CF63-07F0-5A8B-3262-28FC49C98D29}"/>
                  </a:ext>
                </a:extLst>
              </p:cNvPr>
              <p:cNvSpPr txBox="1"/>
              <p:nvPr/>
            </p:nvSpPr>
            <p:spPr>
              <a:xfrm>
                <a:off x="9540419" y="2420907"/>
                <a:ext cx="2467562" cy="1538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 err="1">
                    <a:latin typeface="Bahnschrift Condensed" panose="020B0502040204020203" pitchFamily="34" charset="0"/>
                  </a:rPr>
                  <a:t>gleichstellungsbeauftragte</a:t>
                </a:r>
                <a:r>
                  <a:rPr lang="de-DE" sz="1400" dirty="0">
                    <a:latin typeface="Bahnschrift Condensed" panose="020B0502040204020203" pitchFamily="34" charset="0"/>
                  </a:rPr>
                  <a:t>@ bzw.</a:t>
                </a: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gleichstellung@ph-freiburg.de</a:t>
                </a:r>
              </a:p>
              <a:p>
                <a:br>
                  <a:rPr lang="de-DE" sz="500" dirty="0">
                    <a:latin typeface="Bahnschrift Condensed" panose="020B0502040204020203" pitchFamily="34" charset="0"/>
                  </a:rPr>
                </a:br>
                <a:r>
                  <a:rPr lang="de-DE" sz="1400" dirty="0">
                    <a:latin typeface="Bahnschrift Condensed" panose="020B0502040204020203" pitchFamily="34" charset="0"/>
                  </a:rPr>
                  <a:t>0761  682-417 (Stabsstelle)</a:t>
                </a: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bzw. -316 (GB) </a:t>
                </a:r>
              </a:p>
              <a:p>
                <a:endParaRPr lang="de-DE" sz="5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2, R 206 B (Stabsstelle) bzw. </a:t>
                </a: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4, R 007 (GB)</a:t>
                </a:r>
              </a:p>
            </p:txBody>
          </p:sp>
        </p:grpSp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7B07E4E6-348F-4ACE-3CA6-83099A918FAD}"/>
                </a:ext>
              </a:extLst>
            </p:cNvPr>
            <p:cNvGrpSpPr/>
            <p:nvPr/>
          </p:nvGrpSpPr>
          <p:grpSpPr>
            <a:xfrm>
              <a:off x="193673" y="1315928"/>
              <a:ext cx="2884263" cy="2623412"/>
              <a:chOff x="193673" y="1397571"/>
              <a:chExt cx="2884263" cy="2623412"/>
            </a:xfrm>
          </p:grpSpPr>
          <p:sp>
            <p:nvSpPr>
              <p:cNvPr id="64" name="Rechteck 63">
                <a:extLst>
                  <a:ext uri="{FF2B5EF4-FFF2-40B4-BE49-F238E27FC236}">
                    <a16:creationId xmlns:a16="http://schemas.microsoft.com/office/drawing/2014/main" id="{6BED6F8B-5C48-DE80-1647-98F3CC9E31A6}"/>
                  </a:ext>
                </a:extLst>
              </p:cNvPr>
              <p:cNvSpPr/>
              <p:nvPr/>
            </p:nvSpPr>
            <p:spPr>
              <a:xfrm>
                <a:off x="193673" y="1397571"/>
                <a:ext cx="2884263" cy="2623412"/>
              </a:xfrm>
              <a:prstGeom prst="rect">
                <a:avLst/>
              </a:prstGeom>
              <a:solidFill>
                <a:srgbClr val="83CC40">
                  <a:alpha val="8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234D4840-578E-7ADA-C4A5-6BEA3CD9DD71}"/>
                  </a:ext>
                </a:extLst>
              </p:cNvPr>
              <p:cNvSpPr txBox="1"/>
              <p:nvPr/>
            </p:nvSpPr>
            <p:spPr>
              <a:xfrm>
                <a:off x="238463" y="1474350"/>
                <a:ext cx="2797839" cy="838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kern="1600" spc="40" dirty="0">
                    <a:latin typeface="Bahnschrift SemiBold Condensed" panose="020B0502040204020203" pitchFamily="34" charset="0"/>
                  </a:rPr>
                  <a:t>ANTIDISKRIMINIERUNG &amp; CHANCEN- GLEICHHEIT - </a:t>
                </a:r>
                <a:r>
                  <a:rPr lang="de-DE" sz="1600" kern="1900" spc="60" dirty="0">
                    <a:latin typeface="Bahnschrift SemiBold Condensed" panose="020B0502040204020203" pitchFamily="34" charset="0"/>
                  </a:rPr>
                  <a:t>ERSTANLAUFSTELLE</a:t>
                </a:r>
              </a:p>
              <a:p>
                <a:r>
                  <a:rPr lang="de-DE" sz="1400" dirty="0">
                    <a:latin typeface="Bahnschrift SemiBold Condensed" panose="020B0502040204020203" pitchFamily="34" charset="0"/>
                  </a:rPr>
                  <a:t>Stabsstelle Gleichstellung</a:t>
                </a:r>
                <a:endParaRPr lang="de-DE" sz="1400" dirty="0">
                  <a:solidFill>
                    <a:srgbClr val="FF0000"/>
                  </a:solidFill>
                  <a:latin typeface="Bahnschrift SemiBold Condensed" panose="020B0502040204020203" pitchFamily="34" charset="0"/>
                </a:endParaRPr>
              </a:p>
            </p:txBody>
          </p:sp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FD4EB35E-3EB2-3F0B-858C-324341B70FAF}"/>
                  </a:ext>
                </a:extLst>
              </p:cNvPr>
              <p:cNvSpPr txBox="1"/>
              <p:nvPr/>
            </p:nvSpPr>
            <p:spPr>
              <a:xfrm>
                <a:off x="606933" y="2378150"/>
                <a:ext cx="2105646" cy="124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meldestelle@ph-freiburg.de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de-DE" sz="1400" dirty="0">
                    <a:latin typeface="Bahnschrift Condensed" panose="020B0502040204020203" pitchFamily="34" charset="0"/>
                  </a:rPr>
                  <a:t>0761 682-476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2, R 206 A</a:t>
                </a:r>
              </a:p>
            </p:txBody>
          </p:sp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C217B123-7C6C-8212-212B-A8228026B0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11179" y="2889577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17" name="Grafik 16">
                <a:extLst>
                  <a:ext uri="{FF2B5EF4-FFF2-40B4-BE49-F238E27FC236}">
                    <a16:creationId xmlns:a16="http://schemas.microsoft.com/office/drawing/2014/main" id="{B3EC7996-9A10-99C1-39A4-FE366FDF6B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5744" y="3290568"/>
                <a:ext cx="346471" cy="346471"/>
              </a:xfrm>
              <a:prstGeom prst="rect">
                <a:avLst/>
              </a:prstGeom>
            </p:spPr>
          </p:pic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65999F09-6911-9843-E329-1EDA85967EEF}"/>
                  </a:ext>
                </a:extLst>
              </p:cNvPr>
              <p:cNvSpPr/>
              <p:nvPr/>
            </p:nvSpPr>
            <p:spPr>
              <a:xfrm>
                <a:off x="2121771" y="3001246"/>
                <a:ext cx="914400" cy="97705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5" name="Grafik 24" descr="Ein Bild, das Muster, Quadrat, Pixel enthält.&#10;&#10;KI-generierte Inhalte können fehlerhaft sein.">
                <a:extLst>
                  <a:ext uri="{FF2B5EF4-FFF2-40B4-BE49-F238E27FC236}">
                    <a16:creationId xmlns:a16="http://schemas.microsoft.com/office/drawing/2014/main" id="{396B6346-AD80-9D1A-C78C-72D4664F6F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43266" y="3057394"/>
                <a:ext cx="868668" cy="868668"/>
              </a:xfrm>
              <a:prstGeom prst="rect">
                <a:avLst/>
              </a:prstGeom>
            </p:spPr>
          </p:pic>
        </p:grpSp>
      </p:grpSp>
      <p:sp>
        <p:nvSpPr>
          <p:cNvPr id="38" name="Textfeld 37">
            <a:extLst>
              <a:ext uri="{FF2B5EF4-FFF2-40B4-BE49-F238E27FC236}">
                <a16:creationId xmlns:a16="http://schemas.microsoft.com/office/drawing/2014/main" id="{AA368649-89A2-7222-46AF-5A86F76D136C}"/>
              </a:ext>
            </a:extLst>
          </p:cNvPr>
          <p:cNvSpPr txBox="1"/>
          <p:nvPr/>
        </p:nvSpPr>
        <p:spPr>
          <a:xfrm>
            <a:off x="106654" y="6423592"/>
            <a:ext cx="11876835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i="0" u="none" strike="noStrike" baseline="30000" dirty="0">
                <a:solidFill>
                  <a:srgbClr val="000000"/>
                </a:solidFill>
                <a:latin typeface="Bahnschrift SemiBold SemiConden" panose="020B0502040204020203" pitchFamily="34" charset="0"/>
              </a:rPr>
              <a:t>Eine aktuelle Übersicht und die Kontakte zur AGG-Beschwerdestelle sowie zu Ihrer studentischen Interessensvertretung, der Verfassten Studierendenschaft (VS) finden Sie unter: </a:t>
            </a:r>
            <a:r>
              <a:rPr lang="de-DE" sz="2000" b="0" i="0" u="none" strike="noStrike" baseline="30000" dirty="0">
                <a:solidFill>
                  <a:srgbClr val="2F3684"/>
                </a:solidFill>
                <a:latin typeface="Bahnschrift SemiCondensed" panose="020B05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</a:t>
            </a:r>
            <a:r>
              <a:rPr lang="de-DE" sz="2000" b="0" i="0" u="none" strike="noStrike" baseline="30000" dirty="0">
                <a:solidFill>
                  <a:srgbClr val="2F3684"/>
                </a:solidFill>
                <a:latin typeface="Bahnschrift SemiCondensed" panose="020B05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.ph-freiburg.de/hochschule/beratung-und-interessensvertretungen.html</a:t>
            </a:r>
            <a:endParaRPr lang="de-DE" sz="2000" b="0" i="0" u="none" strike="noStrike" baseline="30000" dirty="0">
              <a:solidFill>
                <a:srgbClr val="2F3684"/>
              </a:solidFill>
              <a:latin typeface="Bahnschrift SemiCondensed" panose="020B0502040204020203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59660CB-C63F-92E8-DAF0-387D7FFE67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265" y="4751397"/>
            <a:ext cx="271187" cy="271187"/>
          </a:xfrm>
          <a:prstGeom prst="rect">
            <a:avLst/>
          </a:prstGeom>
        </p:spPr>
      </p:pic>
      <p:pic>
        <p:nvPicPr>
          <p:cNvPr id="129" name="Grafik 128">
            <a:extLst>
              <a:ext uri="{FF2B5EF4-FFF2-40B4-BE49-F238E27FC236}">
                <a16:creationId xmlns:a16="http://schemas.microsoft.com/office/drawing/2014/main" id="{6A40F9B5-6A8A-01B5-81FD-CA5759A49F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7052" y="2024986"/>
            <a:ext cx="271187" cy="271187"/>
          </a:xfrm>
          <a:prstGeom prst="rect">
            <a:avLst/>
          </a:prstGeom>
        </p:spPr>
      </p:pic>
      <p:pic>
        <p:nvPicPr>
          <p:cNvPr id="130" name="Grafik 129">
            <a:extLst>
              <a:ext uri="{FF2B5EF4-FFF2-40B4-BE49-F238E27FC236}">
                <a16:creationId xmlns:a16="http://schemas.microsoft.com/office/drawing/2014/main" id="{CC89EA2A-E9C2-9631-BBB7-D583E5D66E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747" y="3009268"/>
            <a:ext cx="346471" cy="350966"/>
          </a:xfrm>
          <a:prstGeom prst="rect">
            <a:avLst/>
          </a:prstGeom>
        </p:spPr>
      </p:pic>
      <p:pic>
        <p:nvPicPr>
          <p:cNvPr id="131" name="Grafik 130">
            <a:extLst>
              <a:ext uri="{FF2B5EF4-FFF2-40B4-BE49-F238E27FC236}">
                <a16:creationId xmlns:a16="http://schemas.microsoft.com/office/drawing/2014/main" id="{C3A85256-B493-31F6-EAA9-422D034CF1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58414" y="2536429"/>
            <a:ext cx="271187" cy="271187"/>
          </a:xfrm>
          <a:prstGeom prst="rect">
            <a:avLst/>
          </a:prstGeom>
        </p:spPr>
      </p:pic>
      <p:pic>
        <p:nvPicPr>
          <p:cNvPr id="132" name="Grafik 131">
            <a:extLst>
              <a:ext uri="{FF2B5EF4-FFF2-40B4-BE49-F238E27FC236}">
                <a16:creationId xmlns:a16="http://schemas.microsoft.com/office/drawing/2014/main" id="{25DF4F9E-F34A-BDA7-4278-B40562ED84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55790" y="2049852"/>
            <a:ext cx="271187" cy="27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84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Breitbild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Bahnschrift Condensed</vt:lpstr>
      <vt:lpstr>Bahnschrift Light Condensed</vt:lpstr>
      <vt:lpstr>Bahnschrift SemiBold Condensed</vt:lpstr>
      <vt:lpstr>Bahnschrift SemiBold SemiConden</vt:lpstr>
      <vt:lpstr>Bahnschrift SemiCondensed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Anja Bechstein (fr)</dc:creator>
  <cp:lastModifiedBy>Anja Bechstein (fr)</cp:lastModifiedBy>
  <cp:revision>2</cp:revision>
  <dcterms:created xsi:type="dcterms:W3CDTF">2025-04-03T14:49:45Z</dcterms:created>
  <dcterms:modified xsi:type="dcterms:W3CDTF">2025-04-07T11:31:52Z</dcterms:modified>
</cp:coreProperties>
</file>