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tags/tag14.xml" ContentType="application/vnd.openxmlformats-officedocument.presentationml.tags+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72" r:id="rId4"/>
    <p:sldId id="293" r:id="rId5"/>
    <p:sldId id="258" r:id="rId6"/>
    <p:sldId id="288" r:id="rId7"/>
    <p:sldId id="283" r:id="rId8"/>
    <p:sldId id="261" r:id="rId9"/>
    <p:sldId id="291" r:id="rId10"/>
    <p:sldId id="292" r:id="rId11"/>
    <p:sldId id="268" r:id="rId12"/>
    <p:sldId id="269" r:id="rId13"/>
    <p:sldId id="270" r:id="rId14"/>
    <p:sldId id="290" r:id="rId15"/>
    <p:sldId id="265" r:id="rId16"/>
    <p:sldId id="266" r:id="rId17"/>
    <p:sldId id="267" r:id="rId18"/>
    <p:sldId id="271" r:id="rId19"/>
    <p:sldId id="287" r:id="rId20"/>
    <p:sldId id="262" r:id="rId21"/>
    <p:sldId id="263" r:id="rId22"/>
    <p:sldId id="264" r:id="rId23"/>
    <p:sldId id="273" r:id="rId24"/>
    <p:sldId id="274" r:id="rId25"/>
    <p:sldId id="276" r:id="rId26"/>
    <p:sldId id="277" r:id="rId27"/>
    <p:sldId id="278" r:id="rId28"/>
    <p:sldId id="285" r:id="rId29"/>
  </p:sldIdLst>
  <p:sldSz cx="9144000" cy="6858000" type="screen4x3"/>
  <p:notesSz cx="7102475" cy="102314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2. PH-Personal" initials="2P" lastIdx="1" clrIdx="0">
    <p:extLst>
      <p:ext uri="{19B8F6BF-5375-455C-9EA6-DF929625EA0E}">
        <p15:presenceInfo xmlns:p15="http://schemas.microsoft.com/office/powerpoint/2012/main" userId="2. PH-Personal" providerId="None"/>
      </p:ext>
    </p:extLst>
  </p:cmAuthor>
  <p:cmAuthor id="2" name="Darius Reimann" initials="DR" lastIdx="1" clrIdx="1">
    <p:extLst>
      <p:ext uri="{19B8F6BF-5375-455C-9EA6-DF929625EA0E}">
        <p15:presenceInfo xmlns:p15="http://schemas.microsoft.com/office/powerpoint/2012/main" userId="Darius Reimann" providerId="None"/>
      </p:ext>
    </p:extLst>
  </p:cmAuthor>
  <p:cmAuthor id="3" name="Robin Krisztian" initials="RK" lastIdx="1" clrIdx="2">
    <p:extLst>
      <p:ext uri="{19B8F6BF-5375-455C-9EA6-DF929625EA0E}">
        <p15:presenceInfo xmlns:p15="http://schemas.microsoft.com/office/powerpoint/2012/main" userId="S::Robin.Krisztian@bwedu.de::559e0726-96c0-4a57-a2bd-3a903a23e6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1"/>
    <a:srgbClr val="2F346D"/>
    <a:srgbClr val="6B5B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1D5CDA-F9E4-4B24-B56B-D8E60B0C2147}" v="31" dt="2022-07-25T14:46:19.9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4490" autoAdjust="0"/>
  </p:normalViewPr>
  <p:slideViewPr>
    <p:cSldViewPr>
      <p:cViewPr varScale="1">
        <p:scale>
          <a:sx n="96" d="100"/>
          <a:sy n="96" d="100"/>
        </p:scale>
        <p:origin x="2034" y="90"/>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7739" cy="511572"/>
          </a:xfrm>
          <a:prstGeom prst="rect">
            <a:avLst/>
          </a:prstGeom>
        </p:spPr>
        <p:txBody>
          <a:bodyPr vert="horz" lIns="99038" tIns="49519" rIns="99038" bIns="49519" rtlCol="0"/>
          <a:lstStyle>
            <a:lvl1pPr algn="l">
              <a:defRPr sz="1300"/>
            </a:lvl1pPr>
          </a:lstStyle>
          <a:p>
            <a:endParaRPr lang="de-DE"/>
          </a:p>
        </p:txBody>
      </p:sp>
      <p:sp>
        <p:nvSpPr>
          <p:cNvPr id="3" name="Datumsplatzhalter 2"/>
          <p:cNvSpPr>
            <a:spLocks noGrp="1"/>
          </p:cNvSpPr>
          <p:nvPr>
            <p:ph type="dt" idx="1"/>
          </p:nvPr>
        </p:nvSpPr>
        <p:spPr>
          <a:xfrm>
            <a:off x="4023093" y="1"/>
            <a:ext cx="3077739" cy="511572"/>
          </a:xfrm>
          <a:prstGeom prst="rect">
            <a:avLst/>
          </a:prstGeom>
        </p:spPr>
        <p:txBody>
          <a:bodyPr vert="horz" lIns="99038" tIns="49519" rIns="99038" bIns="49519" rtlCol="0"/>
          <a:lstStyle>
            <a:lvl1pPr algn="r">
              <a:defRPr sz="1300"/>
            </a:lvl1pPr>
          </a:lstStyle>
          <a:p>
            <a:fld id="{EA8C4F9D-BCD4-4D09-BE89-1F11594EFE5F}" type="datetimeFigureOut">
              <a:rPr lang="de-DE" smtClean="0"/>
              <a:t>16.08.2022</a:t>
            </a:fld>
            <a:endParaRPr lang="de-DE"/>
          </a:p>
        </p:txBody>
      </p:sp>
      <p:sp>
        <p:nvSpPr>
          <p:cNvPr id="4" name="Folienbildplatzhalter 3"/>
          <p:cNvSpPr>
            <a:spLocks noGrp="1" noRot="1" noChangeAspect="1"/>
          </p:cNvSpPr>
          <p:nvPr>
            <p:ph type="sldImg" idx="2"/>
          </p:nvPr>
        </p:nvSpPr>
        <p:spPr>
          <a:xfrm>
            <a:off x="993775" y="766763"/>
            <a:ext cx="5114925" cy="3836987"/>
          </a:xfrm>
          <a:prstGeom prst="rect">
            <a:avLst/>
          </a:prstGeom>
          <a:noFill/>
          <a:ln w="12700">
            <a:solidFill>
              <a:prstClr val="black"/>
            </a:solidFill>
          </a:ln>
        </p:spPr>
        <p:txBody>
          <a:bodyPr vert="horz" lIns="99038" tIns="49519" rIns="99038" bIns="49519" rtlCol="0" anchor="ctr"/>
          <a:lstStyle/>
          <a:p>
            <a:endParaRPr lang="de-DE"/>
          </a:p>
        </p:txBody>
      </p:sp>
      <p:sp>
        <p:nvSpPr>
          <p:cNvPr id="5" name="Notizenplatzhalter 4"/>
          <p:cNvSpPr>
            <a:spLocks noGrp="1"/>
          </p:cNvSpPr>
          <p:nvPr>
            <p:ph type="body" sz="quarter" idx="3"/>
          </p:nvPr>
        </p:nvSpPr>
        <p:spPr>
          <a:xfrm>
            <a:off x="710248" y="4859934"/>
            <a:ext cx="5681980" cy="4604147"/>
          </a:xfrm>
          <a:prstGeom prst="rect">
            <a:avLst/>
          </a:prstGeom>
        </p:spPr>
        <p:txBody>
          <a:bodyPr vert="horz" lIns="99038" tIns="49519" rIns="99038" bIns="49519"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18091"/>
            <a:ext cx="3077739" cy="511572"/>
          </a:xfrm>
          <a:prstGeom prst="rect">
            <a:avLst/>
          </a:prstGeom>
        </p:spPr>
        <p:txBody>
          <a:bodyPr vert="horz" lIns="99038" tIns="49519" rIns="99038" bIns="49519" rtlCol="0" anchor="b"/>
          <a:lstStyle>
            <a:lvl1pPr algn="l">
              <a:defRPr sz="1300"/>
            </a:lvl1pPr>
          </a:lstStyle>
          <a:p>
            <a:endParaRPr lang="de-DE"/>
          </a:p>
        </p:txBody>
      </p:sp>
      <p:sp>
        <p:nvSpPr>
          <p:cNvPr id="7" name="Foliennummernplatzhalter 6"/>
          <p:cNvSpPr>
            <a:spLocks noGrp="1"/>
          </p:cNvSpPr>
          <p:nvPr>
            <p:ph type="sldNum" sz="quarter" idx="5"/>
          </p:nvPr>
        </p:nvSpPr>
        <p:spPr>
          <a:xfrm>
            <a:off x="4023093" y="9718091"/>
            <a:ext cx="3077739" cy="511572"/>
          </a:xfrm>
          <a:prstGeom prst="rect">
            <a:avLst/>
          </a:prstGeom>
        </p:spPr>
        <p:txBody>
          <a:bodyPr vert="horz" lIns="99038" tIns="49519" rIns="99038" bIns="49519" rtlCol="0" anchor="b"/>
          <a:lstStyle>
            <a:lvl1pPr algn="r">
              <a:defRPr sz="1300"/>
            </a:lvl1pPr>
          </a:lstStyle>
          <a:p>
            <a:fld id="{258F412C-1FEE-4FCA-BF71-A04762D97D56}" type="slidenum">
              <a:rPr lang="de-DE" smtClean="0"/>
              <a:t>‹Nr.›</a:t>
            </a:fld>
            <a:endParaRPr lang="de-DE"/>
          </a:p>
        </p:txBody>
      </p:sp>
    </p:spTree>
    <p:extLst>
      <p:ext uri="{BB962C8B-B14F-4D97-AF65-F5344CB8AC3E}">
        <p14:creationId xmlns:p14="http://schemas.microsoft.com/office/powerpoint/2010/main" val="181703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Herzlich Willkommen zur Einführung in die informationstechnologische Abteilung der PH Freiburg</a:t>
            </a:r>
          </a:p>
        </p:txBody>
      </p:sp>
      <p:sp>
        <p:nvSpPr>
          <p:cNvPr id="4" name="Foliennummernplatzhalter 3"/>
          <p:cNvSpPr>
            <a:spLocks noGrp="1"/>
          </p:cNvSpPr>
          <p:nvPr>
            <p:ph type="sldNum" sz="quarter" idx="5"/>
          </p:nvPr>
        </p:nvSpPr>
        <p:spPr/>
        <p:txBody>
          <a:bodyPr/>
          <a:lstStyle/>
          <a:p>
            <a:fld id="{258F412C-1FEE-4FCA-BF71-A04762D97D56}" type="slidenum">
              <a:rPr lang="de-DE" smtClean="0"/>
              <a:t>1</a:t>
            </a:fld>
            <a:endParaRPr lang="de-DE"/>
          </a:p>
        </p:txBody>
      </p:sp>
    </p:spTree>
    <p:extLst>
      <p:ext uri="{BB962C8B-B14F-4D97-AF65-F5344CB8AC3E}">
        <p14:creationId xmlns:p14="http://schemas.microsoft.com/office/powerpoint/2010/main" val="167309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58F412C-1FEE-4FCA-BF71-A04762D97D56}" type="slidenum">
              <a:rPr lang="de-DE" smtClean="0"/>
              <a:t>10</a:t>
            </a:fld>
            <a:endParaRPr lang="de-DE"/>
          </a:p>
        </p:txBody>
      </p:sp>
    </p:spTree>
    <p:extLst>
      <p:ext uri="{BB962C8B-B14F-4D97-AF65-F5344CB8AC3E}">
        <p14:creationId xmlns:p14="http://schemas.microsoft.com/office/powerpoint/2010/main" val="1115913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PH befinden sich mehrere solche Multifunktionsgeräte mit denen ihr Drucken, kopieren und scannen könnt. </a:t>
            </a:r>
          </a:p>
          <a:p>
            <a:r>
              <a:rPr lang="de-DE" dirty="0"/>
              <a:t>Durch Beschilderungen sind sie einfach zu finden.</a:t>
            </a:r>
          </a:p>
        </p:txBody>
      </p:sp>
      <p:sp>
        <p:nvSpPr>
          <p:cNvPr id="4" name="Foliennummernplatzhalter 3"/>
          <p:cNvSpPr>
            <a:spLocks noGrp="1"/>
          </p:cNvSpPr>
          <p:nvPr>
            <p:ph type="sldNum" sz="quarter" idx="5"/>
          </p:nvPr>
        </p:nvSpPr>
        <p:spPr/>
        <p:txBody>
          <a:bodyPr/>
          <a:lstStyle/>
          <a:p>
            <a:fld id="{258F412C-1FEE-4FCA-BF71-A04762D97D56}" type="slidenum">
              <a:rPr lang="de-DE" smtClean="0"/>
              <a:t>11</a:t>
            </a:fld>
            <a:endParaRPr lang="de-DE"/>
          </a:p>
        </p:txBody>
      </p:sp>
    </p:spTree>
    <p:extLst>
      <p:ext uri="{BB962C8B-B14F-4D97-AF65-F5344CB8AC3E}">
        <p14:creationId xmlns:p14="http://schemas.microsoft.com/office/powerpoint/2010/main" val="689711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die Multifunktionsgeräte zu benutzen, müsst ihr euch zuerst anmelden.</a:t>
            </a:r>
          </a:p>
          <a:p>
            <a:r>
              <a:rPr lang="de-DE" dirty="0"/>
              <a:t>Zur Anmeldung legt ihr eure PH-Card einfach auf das Feld links neben dem Bildschirm. </a:t>
            </a:r>
          </a:p>
          <a:p>
            <a:r>
              <a:rPr lang="de-DE" dirty="0"/>
              <a:t>Falls das mal nicht klappen sollte, könnt ihr euch auch ohne PH-Card händisch anmelden, indem ihr eure Zugangsdaten d.h. Kürzel und Passwort über das Bedienfeld eintippt.</a:t>
            </a:r>
          </a:p>
        </p:txBody>
      </p:sp>
      <p:sp>
        <p:nvSpPr>
          <p:cNvPr id="4" name="Foliennummernplatzhalter 3"/>
          <p:cNvSpPr>
            <a:spLocks noGrp="1"/>
          </p:cNvSpPr>
          <p:nvPr>
            <p:ph type="sldNum" sz="quarter" idx="5"/>
          </p:nvPr>
        </p:nvSpPr>
        <p:spPr/>
        <p:txBody>
          <a:bodyPr/>
          <a:lstStyle/>
          <a:p>
            <a:fld id="{258F412C-1FEE-4FCA-BF71-A04762D97D56}" type="slidenum">
              <a:rPr lang="de-DE" smtClean="0"/>
              <a:t>12</a:t>
            </a:fld>
            <a:endParaRPr lang="de-DE"/>
          </a:p>
        </p:txBody>
      </p:sp>
    </p:spTree>
    <p:extLst>
      <p:ext uri="{BB962C8B-B14F-4D97-AF65-F5344CB8AC3E}">
        <p14:creationId xmlns:p14="http://schemas.microsoft.com/office/powerpoint/2010/main" val="3498035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Wenn ihr euch angemeldet habt sieht das Interface so aus:</a:t>
            </a:r>
          </a:p>
          <a:p>
            <a:pPr marL="0" indent="0">
              <a:buFont typeface="Arial" panose="020B0604020202020204" pitchFamily="34" charset="0"/>
              <a:buNone/>
            </a:pPr>
            <a:r>
              <a:rPr lang="de-DE" dirty="0"/>
              <a:t>Ihr habt die Funktionen kopieren, scannen, Druckauftrag ausdrucken oder von einem USB- Stick drucken zur Auswahl.</a:t>
            </a:r>
          </a:p>
          <a:p>
            <a:pPr marL="0" indent="0">
              <a:buFont typeface="Arial" panose="020B0604020202020204" pitchFamily="34" charset="0"/>
              <a:buNone/>
            </a:pPr>
            <a:r>
              <a:rPr lang="de-DE" dirty="0"/>
              <a:t>Der Einzug erfolgt automatisch über den Papiereinzug oben oder man legt das Dokument direkt in die aufklappbare Abdeckung auf die Glasscheibe. </a:t>
            </a:r>
          </a:p>
          <a:p>
            <a:pPr marL="0" indent="0">
              <a:buFont typeface="Arial" panose="020B0604020202020204" pitchFamily="34" charset="0"/>
              <a:buNone/>
            </a:pPr>
            <a:r>
              <a:rPr lang="de-DE" baseline="0" dirty="0"/>
              <a:t>Für die Funktion Scannen und Speichern und den Zugang zu gespeicherten Daten muss ein USB Stick angeschlossen sein.</a:t>
            </a:r>
          </a:p>
          <a:p>
            <a:pPr marL="0" indent="0">
              <a:buFont typeface="Arial" panose="020B0604020202020204" pitchFamily="34" charset="0"/>
              <a:buNone/>
            </a:pPr>
            <a:r>
              <a:rPr lang="de-DE" baseline="0" dirty="0"/>
              <a:t>Vergesst bitte nicht euch am Schluss auszuloggen, sonst kann es passieren, dass die nächste Person auf eure Kosten kopieren kann.</a:t>
            </a:r>
            <a:endParaRPr lang="de-DE" dirty="0"/>
          </a:p>
        </p:txBody>
      </p:sp>
      <p:sp>
        <p:nvSpPr>
          <p:cNvPr id="4" name="Foliennummernplatzhalter 3"/>
          <p:cNvSpPr>
            <a:spLocks noGrp="1"/>
          </p:cNvSpPr>
          <p:nvPr>
            <p:ph type="sldNum" sz="quarter" idx="10"/>
          </p:nvPr>
        </p:nvSpPr>
        <p:spPr/>
        <p:txBody>
          <a:bodyPr/>
          <a:lstStyle/>
          <a:p>
            <a:fld id="{258F412C-1FEE-4FCA-BF71-A04762D97D56}" type="slidenum">
              <a:rPr lang="de-DE" smtClean="0"/>
              <a:t>13</a:t>
            </a:fld>
            <a:endParaRPr lang="de-DE"/>
          </a:p>
        </p:txBody>
      </p:sp>
    </p:spTree>
    <p:extLst>
      <p:ext uri="{BB962C8B-B14F-4D97-AF65-F5344CB8AC3E}">
        <p14:creationId xmlns:p14="http://schemas.microsoft.com/office/powerpoint/2010/main" val="2478444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Ihr habt drei Möglichkeiten, um eurem Druckauftrag abzuschicken:</a:t>
            </a:r>
          </a:p>
          <a:p>
            <a:r>
              <a:rPr lang="de-DE" dirty="0"/>
              <a:t>1. Von den Standrechnern an der PH. Diese stehen in den PC-Räumen oder der Bibliothek</a:t>
            </a:r>
          </a:p>
          <a:p>
            <a:r>
              <a:rPr lang="de-DE" dirty="0"/>
              <a:t>2. Von einem USB-Stick aus. </a:t>
            </a:r>
          </a:p>
          <a:p>
            <a:r>
              <a:rPr lang="de-DE" dirty="0"/>
              <a:t>3. Per E-Mail</a:t>
            </a:r>
          </a:p>
          <a:p>
            <a:endParaRPr lang="de-DE" dirty="0"/>
          </a:p>
          <a:p>
            <a:r>
              <a:rPr lang="de-DE" dirty="0"/>
              <a:t>Eure abgeschickten Druckaufträge bleiben bis zum </a:t>
            </a:r>
            <a:r>
              <a:rPr lang="de-DE" dirty="0" err="1"/>
              <a:t>Serverreset</a:t>
            </a:r>
            <a:r>
              <a:rPr lang="de-DE" dirty="0"/>
              <a:t> um ca. 23:50 Uhr gespeichert, wenn ihr sie nicht vorher abruft. Danach verfallen alle Druckaufträge automatisch. Ein Druckauftrag gilt als abgerufen, wenn ihr euch an einem Multifunktionsgerät anmeldet. </a:t>
            </a:r>
          </a:p>
        </p:txBody>
      </p:sp>
      <p:sp>
        <p:nvSpPr>
          <p:cNvPr id="4" name="Foliennummernplatzhalter 3"/>
          <p:cNvSpPr>
            <a:spLocks noGrp="1"/>
          </p:cNvSpPr>
          <p:nvPr>
            <p:ph type="sldNum" sz="quarter" idx="5"/>
          </p:nvPr>
        </p:nvSpPr>
        <p:spPr/>
        <p:txBody>
          <a:bodyPr/>
          <a:lstStyle/>
          <a:p>
            <a:fld id="{258F412C-1FEE-4FCA-BF71-A04762D97D56}" type="slidenum">
              <a:rPr lang="de-DE" smtClean="0"/>
              <a:t>14</a:t>
            </a:fld>
            <a:endParaRPr lang="de-DE"/>
          </a:p>
        </p:txBody>
      </p:sp>
    </p:spTree>
    <p:extLst>
      <p:ext uri="{BB962C8B-B14F-4D97-AF65-F5344CB8AC3E}">
        <p14:creationId xmlns:p14="http://schemas.microsoft.com/office/powerpoint/2010/main" val="2039305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Wenn ihr von den Standrechnern an der PH euren Druckauftrag abschickt, wählt ihr unter dem Namen „</a:t>
            </a:r>
            <a:r>
              <a:rPr lang="de-DE" dirty="0" err="1"/>
              <a:t>FollowMe</a:t>
            </a:r>
            <a:r>
              <a:rPr lang="de-DE" dirty="0"/>
              <a:t>-STUD“ oder ggf. „</a:t>
            </a:r>
            <a:r>
              <a:rPr lang="de-DE" dirty="0" err="1"/>
              <a:t>FollowMe</a:t>
            </a:r>
            <a:r>
              <a:rPr lang="de-DE" dirty="0"/>
              <a:t>-</a:t>
            </a:r>
            <a:r>
              <a:rPr lang="de-DE" dirty="0" err="1"/>
              <a:t>Stud</a:t>
            </a:r>
            <a:r>
              <a:rPr lang="de-DE" dirty="0"/>
              <a:t>-Folie“, wenn ihr den Ausdruck auf Folie wollt. Der Name ist so gewählt, weil euch der Druckauftrag in der PH folgt. Sobald ihr euch an einem Multifunktionsgerät anmeldet gleicht der Druckserver die von euch abgesendeten Druckaufträge mit eurer PH-Card ab und ruft sie auf diesem Gerät auf.</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Bevor ihr euren Druckauftrag abschickt, könnt ihr ihn über die Einstellungen bearbeiten.</a:t>
            </a:r>
          </a:p>
        </p:txBody>
      </p:sp>
      <p:sp>
        <p:nvSpPr>
          <p:cNvPr id="4" name="Foliennummernplatzhalter 3"/>
          <p:cNvSpPr>
            <a:spLocks noGrp="1"/>
          </p:cNvSpPr>
          <p:nvPr>
            <p:ph type="sldNum" sz="quarter" idx="10"/>
          </p:nvPr>
        </p:nvSpPr>
        <p:spPr/>
        <p:txBody>
          <a:bodyPr/>
          <a:lstStyle/>
          <a:p>
            <a:fld id="{258F412C-1FEE-4FCA-BF71-A04762D97D56}" type="slidenum">
              <a:rPr lang="de-DE" smtClean="0"/>
              <a:t>15</a:t>
            </a:fld>
            <a:endParaRPr lang="de-DE"/>
          </a:p>
        </p:txBody>
      </p:sp>
    </p:spTree>
    <p:extLst>
      <p:ext uri="{BB962C8B-B14F-4D97-AF65-F5344CB8AC3E}">
        <p14:creationId xmlns:p14="http://schemas.microsoft.com/office/powerpoint/2010/main" val="2124398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Hier könnt ihr einstellen, ob euer Dokument ein oder doppelseitig bedruckt werden soll;</a:t>
            </a:r>
          </a:p>
          <a:p>
            <a:pPr marL="0" indent="0">
              <a:buFont typeface="Arial" panose="020B0604020202020204" pitchFamily="34" charset="0"/>
              <a:buNone/>
            </a:pPr>
            <a:r>
              <a:rPr lang="de-DE" dirty="0"/>
              <a:t>Ihr könnt farbig oder schwarzweiß drucken oder das Gerät kann selbst erkennen soll, ob eine Seite farbig oder in graustufen gehalten ist. </a:t>
            </a:r>
          </a:p>
          <a:p>
            <a:pPr marL="0" indent="0">
              <a:buFont typeface="Arial" panose="020B0604020202020204" pitchFamily="34" charset="0"/>
              <a:buNone/>
            </a:pPr>
            <a:r>
              <a:rPr lang="de-DE" dirty="0"/>
              <a:t>Wir empfehlen euch die Option selbsterkennend farbig vorsichtig einzusetzen, denn auch, wenn nur die Seitenzahlen in einem dunklen blau gedruckt werden, erkennt dies der Drucker und berechnet euch das vierfache.</a:t>
            </a:r>
          </a:p>
          <a:p>
            <a:pPr marL="0" indent="0">
              <a:buFont typeface="Arial" panose="020B0604020202020204" pitchFamily="34" charset="0"/>
              <a:buNone/>
            </a:pPr>
            <a:r>
              <a:rPr lang="de-DE" dirty="0"/>
              <a:t>Außerdem könnt ihr auswählen, ob mehrere Seiten auf einem Blatt abgebildet werden sollen. Dies ist beispielsweise für den Ausdruck von Foliensätzen aus Vorlesungen oder Seminaren interessant.</a:t>
            </a:r>
          </a:p>
        </p:txBody>
      </p:sp>
      <p:sp>
        <p:nvSpPr>
          <p:cNvPr id="4" name="Foliennummernplatzhalter 3"/>
          <p:cNvSpPr>
            <a:spLocks noGrp="1"/>
          </p:cNvSpPr>
          <p:nvPr>
            <p:ph type="sldNum" sz="quarter" idx="10"/>
          </p:nvPr>
        </p:nvSpPr>
        <p:spPr/>
        <p:txBody>
          <a:bodyPr/>
          <a:lstStyle/>
          <a:p>
            <a:fld id="{258F412C-1FEE-4FCA-BF71-A04762D97D56}" type="slidenum">
              <a:rPr lang="de-DE" smtClean="0"/>
              <a:t>16</a:t>
            </a:fld>
            <a:endParaRPr lang="de-DE"/>
          </a:p>
        </p:txBody>
      </p:sp>
    </p:spTree>
    <p:extLst>
      <p:ext uri="{BB962C8B-B14F-4D97-AF65-F5344CB8AC3E}">
        <p14:creationId xmlns:p14="http://schemas.microsoft.com/office/powerpoint/2010/main" val="911076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Über den Reiter könnt ihr eure Dokumente sortieren und heften lassen, was sich besonders bei Arbeitsmaterialien in Klassensatzstärke anbietet.</a:t>
            </a:r>
          </a:p>
          <a:p>
            <a:pPr marL="0" indent="0">
              <a:buFont typeface="Arial" panose="020B0604020202020204" pitchFamily="34" charset="0"/>
              <a:buNone/>
            </a:pPr>
            <a:r>
              <a:rPr lang="de-DE" dirty="0"/>
              <a:t>Ebenfalls habt ihr die Möglichkeit eure Dokumente Lochen zu lassen.</a:t>
            </a:r>
          </a:p>
          <a:p>
            <a:endParaRPr lang="de-DE" dirty="0"/>
          </a:p>
        </p:txBody>
      </p:sp>
      <p:sp>
        <p:nvSpPr>
          <p:cNvPr id="4" name="Foliennummernplatzhalter 3"/>
          <p:cNvSpPr>
            <a:spLocks noGrp="1"/>
          </p:cNvSpPr>
          <p:nvPr>
            <p:ph type="sldNum" sz="quarter" idx="10"/>
          </p:nvPr>
        </p:nvSpPr>
        <p:spPr/>
        <p:txBody>
          <a:bodyPr/>
          <a:lstStyle/>
          <a:p>
            <a:fld id="{258F412C-1FEE-4FCA-BF71-A04762D97D56}" type="slidenum">
              <a:rPr lang="de-DE" smtClean="0"/>
              <a:t>17</a:t>
            </a:fld>
            <a:endParaRPr lang="de-DE"/>
          </a:p>
        </p:txBody>
      </p:sp>
    </p:spTree>
    <p:extLst>
      <p:ext uri="{BB962C8B-B14F-4D97-AF65-F5344CB8AC3E}">
        <p14:creationId xmlns:p14="http://schemas.microsoft.com/office/powerpoint/2010/main" val="3677357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Wenn ihr von eurem USB-Stick drucken wollt, findet ihr an der rechten Seite den Slot dafür.</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Falls ihr das heften in den Einstellungen vergessen habt oder euch nun doch dazu entschieden habt, dass eine Heftung sinnvoll ist, dann könnt ihr in diesem Schlitz noch nachträglich tackern. Hierfür führt ihr euer bis zu 10 Blatt starkes Dokument bis zum Anschlag ein und drückt den Knopf. Ein </a:t>
            </a:r>
            <a:r>
              <a:rPr lang="de-DE" dirty="0" err="1"/>
              <a:t>Tackerton</a:t>
            </a:r>
            <a:r>
              <a:rPr lang="de-DE" dirty="0"/>
              <a:t> signalisiert euch, dass ihr euer Dokument nun entnehmen könnt.</a:t>
            </a:r>
          </a:p>
        </p:txBody>
      </p:sp>
      <p:sp>
        <p:nvSpPr>
          <p:cNvPr id="4" name="Foliennummernplatzhalter 3"/>
          <p:cNvSpPr>
            <a:spLocks noGrp="1"/>
          </p:cNvSpPr>
          <p:nvPr>
            <p:ph type="sldNum" sz="quarter" idx="10"/>
          </p:nvPr>
        </p:nvSpPr>
        <p:spPr/>
        <p:txBody>
          <a:bodyPr/>
          <a:lstStyle/>
          <a:p>
            <a:fld id="{258F412C-1FEE-4FCA-BF71-A04762D97D56}" type="slidenum">
              <a:rPr lang="de-DE" smtClean="0"/>
              <a:t>18</a:t>
            </a:fld>
            <a:endParaRPr lang="de-DE"/>
          </a:p>
        </p:txBody>
      </p:sp>
    </p:spTree>
    <p:extLst>
      <p:ext uri="{BB962C8B-B14F-4D97-AF65-F5344CB8AC3E}">
        <p14:creationId xmlns:p14="http://schemas.microsoft.com/office/powerpoint/2010/main" val="3905854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letzte Möglichkeit könnt ihr euren Druckauftrag via E-Mail abschicken.</a:t>
            </a:r>
          </a:p>
          <a:p>
            <a:r>
              <a:rPr lang="de-DE" dirty="0"/>
              <a:t>Dies geht jedoch nur von eurer PH-Mailadresse.</a:t>
            </a:r>
          </a:p>
          <a:p>
            <a:r>
              <a:rPr lang="de-DE" dirty="0"/>
              <a:t>Ihr sendet ein oder mehrere Dokumente im Anhang an die oben stehende E-Mailadresse und ruft euren Druckauftrag dann auf dem Interface über </a:t>
            </a:r>
            <a:r>
              <a:rPr lang="de-DE" dirty="0" err="1"/>
              <a:t>Secureprint</a:t>
            </a:r>
            <a:r>
              <a:rPr lang="de-DE" dirty="0"/>
              <a:t> ab. </a:t>
            </a:r>
          </a:p>
        </p:txBody>
      </p:sp>
      <p:sp>
        <p:nvSpPr>
          <p:cNvPr id="4" name="Foliennummernplatzhalter 3"/>
          <p:cNvSpPr>
            <a:spLocks noGrp="1"/>
          </p:cNvSpPr>
          <p:nvPr>
            <p:ph type="sldNum" sz="quarter" idx="5"/>
          </p:nvPr>
        </p:nvSpPr>
        <p:spPr/>
        <p:txBody>
          <a:bodyPr/>
          <a:lstStyle/>
          <a:p>
            <a:fld id="{258F412C-1FEE-4FCA-BF71-A04762D97D56}" type="slidenum">
              <a:rPr lang="de-DE" smtClean="0"/>
              <a:t>19</a:t>
            </a:fld>
            <a:endParaRPr lang="de-DE"/>
          </a:p>
        </p:txBody>
      </p:sp>
    </p:spTree>
    <p:extLst>
      <p:ext uri="{BB962C8B-B14F-4D97-AF65-F5344CB8AC3E}">
        <p14:creationId xmlns:p14="http://schemas.microsoft.com/office/powerpoint/2010/main" val="34515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Präsentation dauert ungefähr 15 Minuten. Ihr erfahrt die wichtigsten technischen Dinge für euer Studium</a:t>
            </a:r>
          </a:p>
          <a:p>
            <a:r>
              <a:rPr lang="de-DE" dirty="0"/>
              <a:t>Im ersten Schritt wird erklärt wie ihr euer PH- Passwort ändert.</a:t>
            </a:r>
          </a:p>
          <a:p>
            <a:r>
              <a:rPr lang="de-DE" dirty="0"/>
              <a:t>Dann sprechen wir über das ZIK allgemein, </a:t>
            </a:r>
          </a:p>
          <a:p>
            <a:r>
              <a:rPr lang="de-DE" dirty="0"/>
              <a:t>wie ihr an Multifunktionsgeräten drucken, kopieren und scannen könnt </a:t>
            </a:r>
          </a:p>
          <a:p>
            <a:r>
              <a:rPr lang="de-DE" dirty="0"/>
              <a:t>Die Lernplattform ILIAS und die administrative Seite LSF. Werden kurz angesprochen.</a:t>
            </a:r>
          </a:p>
          <a:p>
            <a:r>
              <a:rPr lang="de-DE" dirty="0"/>
              <a:t>Danach bekommt ihr einen kurzen Überblick über euren E-Mailaccount und den WLAN-Zugang an der Pädagogischen Hochschule</a:t>
            </a:r>
          </a:p>
        </p:txBody>
      </p:sp>
      <p:sp>
        <p:nvSpPr>
          <p:cNvPr id="4" name="Foliennummernplatzhalter 3"/>
          <p:cNvSpPr>
            <a:spLocks noGrp="1"/>
          </p:cNvSpPr>
          <p:nvPr>
            <p:ph type="sldNum" sz="quarter" idx="10"/>
          </p:nvPr>
        </p:nvSpPr>
        <p:spPr/>
        <p:txBody>
          <a:bodyPr/>
          <a:lstStyle/>
          <a:p>
            <a:fld id="{258F412C-1FEE-4FCA-BF71-A04762D97D56}" type="slidenum">
              <a:rPr lang="de-DE" smtClean="0"/>
              <a:t>2</a:t>
            </a:fld>
            <a:endParaRPr lang="de-DE"/>
          </a:p>
        </p:txBody>
      </p:sp>
    </p:spTree>
    <p:extLst>
      <p:ext uri="{BB962C8B-B14F-4D97-AF65-F5344CB8AC3E}">
        <p14:creationId xmlns:p14="http://schemas.microsoft.com/office/powerpoint/2010/main" val="3049513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Um drucken, kopieren und scannen zu können, braucht ihr zuerst Geld auf eurem Druckkonto.</a:t>
            </a:r>
          </a:p>
          <a:p>
            <a:r>
              <a:rPr lang="de-DE" dirty="0"/>
              <a:t>Hier ein kurzer Überblick über die verschiedenen Preisstufen.</a:t>
            </a:r>
          </a:p>
          <a:p>
            <a:r>
              <a:rPr lang="de-DE" dirty="0"/>
              <a:t>Bitte beachtet, dass ein Farbdruck das Vierfache kostet. </a:t>
            </a:r>
          </a:p>
          <a:p>
            <a:r>
              <a:rPr lang="de-DE" dirty="0"/>
              <a:t>Falls ihr auf Folie drucken wollt, findet ihr im EG des KG III einen Foliendrucker. </a:t>
            </a:r>
          </a:p>
        </p:txBody>
      </p:sp>
      <p:sp>
        <p:nvSpPr>
          <p:cNvPr id="4" name="Foliennummernplatzhalter 3"/>
          <p:cNvSpPr>
            <a:spLocks noGrp="1"/>
          </p:cNvSpPr>
          <p:nvPr>
            <p:ph type="sldNum" sz="quarter" idx="10"/>
          </p:nvPr>
        </p:nvSpPr>
        <p:spPr/>
        <p:txBody>
          <a:bodyPr/>
          <a:lstStyle/>
          <a:p>
            <a:fld id="{258F412C-1FEE-4FCA-BF71-A04762D97D56}" type="slidenum">
              <a:rPr lang="de-DE" smtClean="0"/>
              <a:t>20</a:t>
            </a:fld>
            <a:endParaRPr lang="de-DE"/>
          </a:p>
        </p:txBody>
      </p:sp>
    </p:spTree>
    <p:extLst>
      <p:ext uri="{BB962C8B-B14F-4D97-AF65-F5344CB8AC3E}">
        <p14:creationId xmlns:p14="http://schemas.microsoft.com/office/powerpoint/2010/main" val="300755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Generell existieren zwei unabhängige Konten auf eurer Karte. </a:t>
            </a:r>
          </a:p>
          <a:p>
            <a:r>
              <a:rPr lang="de-DE" dirty="0"/>
              <a:t>Einmal das SWFR-Konto, von welchem ihr beispielsweise in der Mensa bezahlt und das Druckkonto, welches PH intern verwaltet wird.</a:t>
            </a:r>
          </a:p>
          <a:p>
            <a:r>
              <a:rPr lang="de-DE" dirty="0"/>
              <a:t>An einem Ladeterminal (rechts abgebildet) könnt ihr euer SWFR-Konto aufladen. </a:t>
            </a:r>
          </a:p>
          <a:p>
            <a:r>
              <a:rPr lang="de-DE" dirty="0"/>
              <a:t>Hierfür steckt ihr eure PH-Card in den dafür vorgesehenen </a:t>
            </a:r>
            <a:r>
              <a:rPr lang="de-DE" b="0" dirty="0"/>
              <a:t>Kartenleser. </a:t>
            </a:r>
          </a:p>
          <a:p>
            <a:r>
              <a:rPr lang="de-DE" b="0" dirty="0"/>
              <a:t>Nun wird euch auf dem Display euer momentaner Kontostand angezeigt, wenn ihr euer Konto aufladen wollt wählt ihr einen Betrag aus und werdet aufgefordert die Zahlung durch die Eingabe eurer EC-Karte abzuschließen. </a:t>
            </a:r>
          </a:p>
          <a:p>
            <a:r>
              <a:rPr lang="de-DE" b="0" dirty="0"/>
              <a:t>Vergesst eure Karte nicht in den Ladeterminals, da diese frei zugänglich sind und für den </a:t>
            </a:r>
            <a:r>
              <a:rPr lang="de-DE" b="0" dirty="0" err="1"/>
              <a:t>Aufladevorgang</a:t>
            </a:r>
            <a:r>
              <a:rPr lang="de-DE" b="0" dirty="0"/>
              <a:t> keinerlei PIN-Abfrage benötigt wird. </a:t>
            </a:r>
            <a:endParaRPr lang="de-DE" b="1" dirty="0"/>
          </a:p>
        </p:txBody>
      </p:sp>
      <p:sp>
        <p:nvSpPr>
          <p:cNvPr id="4" name="Foliennummernplatzhalter 3"/>
          <p:cNvSpPr>
            <a:spLocks noGrp="1"/>
          </p:cNvSpPr>
          <p:nvPr>
            <p:ph type="sldNum" sz="quarter" idx="5"/>
          </p:nvPr>
        </p:nvSpPr>
        <p:spPr/>
        <p:txBody>
          <a:bodyPr/>
          <a:lstStyle/>
          <a:p>
            <a:fld id="{258F412C-1FEE-4FCA-BF71-A04762D97D56}" type="slidenum">
              <a:rPr lang="de-DE" smtClean="0"/>
              <a:t>21</a:t>
            </a:fld>
            <a:endParaRPr lang="de-DE"/>
          </a:p>
        </p:txBody>
      </p:sp>
    </p:spTree>
    <p:extLst>
      <p:ext uri="{BB962C8B-B14F-4D97-AF65-F5344CB8AC3E}">
        <p14:creationId xmlns:p14="http://schemas.microsoft.com/office/powerpoint/2010/main" val="1586703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ihr nun euer SWFR-Konto aufgeladen habt und drucken, scannen oder kopieren wollt, müsst ihr einen </a:t>
            </a:r>
            <a:r>
              <a:rPr lang="de-DE" dirty="0" err="1"/>
              <a:t>Umbucher</a:t>
            </a:r>
            <a:r>
              <a:rPr lang="de-DE" dirty="0"/>
              <a:t> aufsuchen. </a:t>
            </a:r>
          </a:p>
          <a:p>
            <a:r>
              <a:rPr lang="de-DE" baseline="0" dirty="0"/>
              <a:t>Um Geld von eurem SWFR-Konto auf euer Druckkonto zu transferieren steckt ihr eure PH-Card ein und wählt, abhängig von eurem Kontostand, den Betrag aus, den ihr umbuchen wollt.</a:t>
            </a:r>
          </a:p>
          <a:p>
            <a:r>
              <a:rPr lang="de-DE" baseline="0" dirty="0"/>
              <a:t>Beachtet hierbei, dass das Geld, welches auf eurem Druckkonto liegt erst mit einer ordentlichen Exmatrikulation bzw. dem Abgang von der Hochschule ausbezahlt werden kann, also raten wir dazu öfter kleinere Beträge umzubuchen.</a:t>
            </a:r>
            <a:endParaRPr lang="de-DE" dirty="0"/>
          </a:p>
        </p:txBody>
      </p:sp>
      <p:sp>
        <p:nvSpPr>
          <p:cNvPr id="4" name="Foliennummernplatzhalter 3"/>
          <p:cNvSpPr>
            <a:spLocks noGrp="1"/>
          </p:cNvSpPr>
          <p:nvPr>
            <p:ph type="sldNum" sz="quarter" idx="10"/>
          </p:nvPr>
        </p:nvSpPr>
        <p:spPr/>
        <p:txBody>
          <a:bodyPr/>
          <a:lstStyle/>
          <a:p>
            <a:fld id="{258F412C-1FEE-4FCA-BF71-A04762D97D56}" type="slidenum">
              <a:rPr lang="de-DE" smtClean="0"/>
              <a:t>22</a:t>
            </a:fld>
            <a:endParaRPr lang="de-DE"/>
          </a:p>
        </p:txBody>
      </p:sp>
    </p:spTree>
    <p:extLst>
      <p:ext uri="{BB962C8B-B14F-4D97-AF65-F5344CB8AC3E}">
        <p14:creationId xmlns:p14="http://schemas.microsoft.com/office/powerpoint/2010/main" val="2503972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 eigene Einführungen und Informationsveranstaltungen zu der ILIAS und LSF angeboten werden, wird hier nicht vertieft darauf eingegangen.</a:t>
            </a:r>
          </a:p>
          <a:p>
            <a:r>
              <a:rPr lang="de-DE" dirty="0"/>
              <a:t>Über den Schnellzugriff auf der Startseite der PH, sind die beiden Seiten einfach aufzurufen.</a:t>
            </a:r>
          </a:p>
          <a:p>
            <a:r>
              <a:rPr lang="de-DE" dirty="0"/>
              <a:t>Auf beiden Portalen meldet ihr euch mit eurem PH Login an.</a:t>
            </a:r>
          </a:p>
          <a:p>
            <a:r>
              <a:rPr lang="de-DE" dirty="0"/>
              <a:t>Die Lernplattform Ilias bietet die Möglichkeit für Dozierende und Studierende Arbeitsmaterialien auszutauschen.</a:t>
            </a:r>
          </a:p>
          <a:p>
            <a:r>
              <a:rPr lang="de-DE" dirty="0"/>
              <a:t>Über LSF erstellt ihr euren Stundenplan und habt Zugriff auf eure Notenübersicht.</a:t>
            </a:r>
          </a:p>
        </p:txBody>
      </p:sp>
      <p:sp>
        <p:nvSpPr>
          <p:cNvPr id="4" name="Foliennummernplatzhalter 3"/>
          <p:cNvSpPr>
            <a:spLocks noGrp="1"/>
          </p:cNvSpPr>
          <p:nvPr>
            <p:ph type="sldNum" sz="quarter" idx="10"/>
          </p:nvPr>
        </p:nvSpPr>
        <p:spPr/>
        <p:txBody>
          <a:bodyPr/>
          <a:lstStyle/>
          <a:p>
            <a:fld id="{258F412C-1FEE-4FCA-BF71-A04762D97D56}" type="slidenum">
              <a:rPr lang="de-DE" smtClean="0"/>
              <a:t>23</a:t>
            </a:fld>
            <a:endParaRPr lang="de-DE"/>
          </a:p>
        </p:txBody>
      </p:sp>
    </p:spTree>
    <p:extLst>
      <p:ext uri="{BB962C8B-B14F-4D97-AF65-F5344CB8AC3E}">
        <p14:creationId xmlns:p14="http://schemas.microsoft.com/office/powerpoint/2010/main" val="3722150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Pädagogische Hochschule nutzt das Webmailinterface Horde und stellt </a:t>
            </a:r>
            <a:r>
              <a:rPr lang="de-DE" dirty="0" err="1"/>
              <a:t>jeder_jedem</a:t>
            </a:r>
            <a:r>
              <a:rPr lang="de-DE" dirty="0"/>
              <a:t> Studierenden einen Mailaccount zur Verfügung. </a:t>
            </a:r>
          </a:p>
          <a:p>
            <a:r>
              <a:rPr lang="de-DE" dirty="0"/>
              <a:t>Über die Homepage im Schnellzugriff könnt ihr ebenfalls darauf zugreifen.</a:t>
            </a:r>
          </a:p>
          <a:p>
            <a:r>
              <a:rPr lang="de-DE" dirty="0"/>
              <a:t>Wir bitten um Beachtung, dass alle offiziellen Informationen über Horde weitergegeben werden und die PH somit ihrer Informationspflicht in vollem Umfang nachkommt. Auch wenn einige Mails ebenfalls auf ILIAS ankommen, empfehlen wir euch euer Postfach regelmäßig zu sichten, damit ihr über etwaige Seminarausfälle, Prüfungsterminänderungen oder Rückmeldeerinnerungen informiert seid.</a:t>
            </a:r>
          </a:p>
        </p:txBody>
      </p:sp>
      <p:sp>
        <p:nvSpPr>
          <p:cNvPr id="4" name="Foliennummernplatzhalter 3"/>
          <p:cNvSpPr>
            <a:spLocks noGrp="1"/>
          </p:cNvSpPr>
          <p:nvPr>
            <p:ph type="sldNum" sz="quarter" idx="5"/>
          </p:nvPr>
        </p:nvSpPr>
        <p:spPr/>
        <p:txBody>
          <a:bodyPr/>
          <a:lstStyle/>
          <a:p>
            <a:fld id="{258F412C-1FEE-4FCA-BF71-A04762D97D56}" type="slidenum">
              <a:rPr lang="de-DE" smtClean="0"/>
              <a:t>24</a:t>
            </a:fld>
            <a:endParaRPr lang="de-DE"/>
          </a:p>
        </p:txBody>
      </p:sp>
    </p:spTree>
    <p:extLst>
      <p:ext uri="{BB962C8B-B14F-4D97-AF65-F5344CB8AC3E}">
        <p14:creationId xmlns:p14="http://schemas.microsoft.com/office/powerpoint/2010/main" val="3713886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r>
              <a:rPr lang="de-DE" dirty="0"/>
              <a:t>Horde oder auch </a:t>
            </a:r>
            <a:r>
              <a:rPr lang="de-DE" dirty="0" err="1"/>
              <a:t>smail</a:t>
            </a:r>
            <a:r>
              <a:rPr lang="de-DE" dirty="0"/>
              <a:t>, für Studierendenmail, funktioniert wie andere gängige Mailinterfaces.</a:t>
            </a:r>
          </a:p>
          <a:p>
            <a:pPr marL="0" indent="0">
              <a:buFont typeface="+mj-lt"/>
              <a:buNone/>
            </a:pPr>
            <a:r>
              <a:rPr lang="de-DE" dirty="0"/>
              <a:t>Nachdem ihr euch mit euren Kürzel und euren Passwort angemeldet habt, seht ihr die obige </a:t>
            </a:r>
            <a:r>
              <a:rPr lang="de-DE" dirty="0" err="1"/>
              <a:t>NutzerInnenoberfläche</a:t>
            </a:r>
            <a:r>
              <a:rPr lang="de-DE" dirty="0"/>
              <a:t>.</a:t>
            </a:r>
          </a:p>
          <a:p>
            <a:pPr marL="0" indent="0">
              <a:buFont typeface="+mj-lt"/>
              <a:buNone/>
            </a:pPr>
            <a:endParaRPr lang="de-DE" dirty="0"/>
          </a:p>
          <a:p>
            <a:pPr marL="0" indent="0">
              <a:buFont typeface="+mj-lt"/>
              <a:buNone/>
            </a:pPr>
            <a:r>
              <a:rPr lang="de-DE" dirty="0"/>
              <a:t>Die PH stellt jeder und jedem Studierenden einen privaten Speicher in Höhe von 10 GB zur Verfügung. </a:t>
            </a:r>
          </a:p>
          <a:p>
            <a:pPr marL="0" indent="0">
              <a:buFont typeface="+mj-lt"/>
              <a:buNone/>
            </a:pPr>
            <a:r>
              <a:rPr lang="de-DE" dirty="0"/>
              <a:t>Dieser ist lokal auf den PH-Servern hinterlegt, nur über eure Zugangsdaten einsichtig und wird, was den Datenschutz betrifft, nicht mit Zweit- oder Drittanbietern geteilt.</a:t>
            </a:r>
          </a:p>
          <a:p>
            <a:pPr marL="0" indent="0">
              <a:buFont typeface="+mj-lt"/>
              <a:buNone/>
            </a:pPr>
            <a:r>
              <a:rPr lang="de-DE" dirty="0"/>
              <a:t>Wenn ihr euch an einem Endgerät bei Horde angemeldet habt, dann könnt ihr über „Weitere“ „Dateimanager“ und „</a:t>
            </a:r>
            <a:r>
              <a:rPr lang="de-DE" dirty="0" err="1"/>
              <a:t>Homelaufwerk</a:t>
            </a:r>
            <a:r>
              <a:rPr lang="de-DE" dirty="0"/>
              <a:t>“ darauf zugreifen. </a:t>
            </a:r>
          </a:p>
          <a:p>
            <a:pPr marL="0" indent="0">
              <a:buFont typeface="+mj-lt"/>
              <a:buNone/>
            </a:pPr>
            <a:r>
              <a:rPr lang="de-DE" dirty="0"/>
              <a:t>Ebenso könnt ihr an einem PH-Rechner über „Computer“ bzw. „dieser PC“ auf euren Speicher zugreifen. Dieser ist mit eurem Kürzel benannt.</a:t>
            </a:r>
          </a:p>
          <a:p>
            <a:pPr marL="0" indent="0">
              <a:buFont typeface="+mj-lt"/>
              <a:buNone/>
            </a:pPr>
            <a:endParaRPr lang="de-DE" dirty="0"/>
          </a:p>
          <a:p>
            <a:pPr marL="0" indent="0">
              <a:buFont typeface="+mj-lt"/>
              <a:buNone/>
            </a:pPr>
            <a:r>
              <a:rPr lang="de-DE" dirty="0"/>
              <a:t>Falls ihr auf die Gruppenlaufwerke der PH zugreifen wollt, dann braucht ihr noch einen VPN-Client, aber dazu kommen wir auf den nächsten Folien.</a:t>
            </a:r>
          </a:p>
        </p:txBody>
      </p:sp>
      <p:sp>
        <p:nvSpPr>
          <p:cNvPr id="4" name="Foliennummernplatzhalter 3"/>
          <p:cNvSpPr>
            <a:spLocks noGrp="1"/>
          </p:cNvSpPr>
          <p:nvPr>
            <p:ph type="sldNum" sz="quarter" idx="10"/>
          </p:nvPr>
        </p:nvSpPr>
        <p:spPr/>
        <p:txBody>
          <a:bodyPr/>
          <a:lstStyle/>
          <a:p>
            <a:fld id="{258F412C-1FEE-4FCA-BF71-A04762D97D56}" type="slidenum">
              <a:rPr lang="de-DE" smtClean="0"/>
              <a:t>25</a:t>
            </a:fld>
            <a:endParaRPr lang="de-DE"/>
          </a:p>
        </p:txBody>
      </p:sp>
    </p:spTree>
    <p:extLst>
      <p:ext uri="{BB962C8B-B14F-4D97-AF65-F5344CB8AC3E}">
        <p14:creationId xmlns:p14="http://schemas.microsoft.com/office/powerpoint/2010/main" val="2642929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PH betreibt mehrere Netzwerke, wovon manche nur für interne technische Wartungen verwendet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Für die Studierenden sind diese </a:t>
            </a:r>
            <a:r>
              <a:rPr lang="de-DE" sz="1200" kern="1200" dirty="0" err="1">
                <a:solidFill>
                  <a:schemeClr val="tx1"/>
                </a:solidFill>
                <a:effectLst/>
                <a:latin typeface="+mn-lt"/>
                <a:ea typeface="+mn-ea"/>
                <a:cs typeface="+mn-cs"/>
              </a:rPr>
              <a:t>Wlan-phfr</a:t>
            </a:r>
            <a:r>
              <a:rPr lang="de-DE" sz="1200" kern="1200" dirty="0">
                <a:solidFill>
                  <a:schemeClr val="tx1"/>
                </a:solidFill>
                <a:effectLst/>
                <a:latin typeface="+mn-lt"/>
                <a:ea typeface="+mn-ea"/>
                <a:cs typeface="+mn-cs"/>
              </a:rPr>
              <a:t> und </a:t>
            </a:r>
            <a:r>
              <a:rPr lang="de-DE" sz="1200" kern="1200" dirty="0" err="1">
                <a:solidFill>
                  <a:schemeClr val="tx1"/>
                </a:solidFill>
                <a:effectLst/>
                <a:latin typeface="+mn-lt"/>
                <a:ea typeface="+mn-ea"/>
                <a:cs typeface="+mn-cs"/>
              </a:rPr>
              <a:t>eduroam</a:t>
            </a:r>
            <a:r>
              <a:rPr lang="de-DE" sz="1200" kern="1200" dirty="0">
                <a:solidFill>
                  <a:schemeClr val="tx1"/>
                </a:solidFill>
                <a:effectLst/>
                <a:latin typeface="+mn-lt"/>
                <a:ea typeface="+mn-ea"/>
                <a:cs typeface="+mn-cs"/>
              </a:rPr>
              <a:t> wichtig:</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a:t>
            </a:r>
            <a:r>
              <a:rPr lang="de-DE" sz="1200" kern="1200" dirty="0" err="1">
                <a:solidFill>
                  <a:schemeClr val="tx1"/>
                </a:solidFill>
                <a:effectLst/>
                <a:latin typeface="+mn-lt"/>
                <a:ea typeface="+mn-ea"/>
                <a:cs typeface="+mn-cs"/>
              </a:rPr>
              <a:t>wlan-phfr</a:t>
            </a:r>
            <a:r>
              <a:rPr lang="de-DE" sz="1200" kern="1200" dirty="0">
                <a:solidFill>
                  <a:schemeClr val="tx1"/>
                </a:solidFill>
                <a:effectLst/>
                <a:latin typeface="+mn-lt"/>
                <a:ea typeface="+mn-ea"/>
                <a:cs typeface="+mn-cs"/>
              </a:rPr>
              <a:t> ist das regulär zu nutzende Netzwerk für alle Mitglieder der Pädagogischen Hochschule.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Um dies nutzen zu können, braucht ihr auf jedem Endgerät einen VPN-Client. Die Hochschule nutzt hierfür Cisco </a:t>
            </a:r>
            <a:r>
              <a:rPr lang="de-DE" sz="1200" kern="1200" dirty="0" err="1">
                <a:solidFill>
                  <a:schemeClr val="tx1"/>
                </a:solidFill>
                <a:effectLst/>
                <a:latin typeface="+mn-lt"/>
                <a:ea typeface="+mn-ea"/>
                <a:cs typeface="+mn-cs"/>
              </a:rPr>
              <a:t>AnyConnect</a:t>
            </a:r>
            <a:r>
              <a:rPr lang="de-D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Als zweites Netzwerk gibt es noch </a:t>
            </a:r>
            <a:r>
              <a:rPr lang="de-DE" sz="1200" kern="1200" dirty="0" err="1">
                <a:solidFill>
                  <a:schemeClr val="tx1"/>
                </a:solidFill>
                <a:effectLst/>
                <a:latin typeface="+mn-lt"/>
                <a:ea typeface="+mn-ea"/>
                <a:cs typeface="+mn-cs"/>
              </a:rPr>
              <a:t>eduroam</a:t>
            </a:r>
            <a:r>
              <a:rPr lang="de-DE" sz="1200" kern="1200" dirty="0">
                <a:solidFill>
                  <a:schemeClr val="tx1"/>
                </a:solidFill>
                <a:effectLst/>
                <a:latin typeface="+mn-lt"/>
                <a:ea typeface="+mn-ea"/>
                <a:cs typeface="+mn-cs"/>
              </a:rPr>
              <a:t>: Dies ist ein weltweites Netzwerk und steht für </a:t>
            </a:r>
            <a:r>
              <a:rPr lang="de-DE" sz="1200" b="0" i="1" kern="1200" dirty="0">
                <a:solidFill>
                  <a:schemeClr val="tx1"/>
                </a:solidFill>
                <a:effectLst/>
                <a:latin typeface="+mn-lt"/>
                <a:ea typeface="+mn-ea"/>
                <a:cs typeface="+mn-cs"/>
              </a:rPr>
              <a:t>Educational Roaming</a:t>
            </a:r>
            <a:r>
              <a:rPr lang="de-DE" sz="1200" b="0" i="0" kern="1200" dirty="0">
                <a:solidFill>
                  <a:schemeClr val="tx1"/>
                </a:solidFill>
                <a:effectLst/>
                <a:latin typeface="+mn-lt"/>
                <a:ea typeface="+mn-ea"/>
                <a:cs typeface="+mn-cs"/>
              </a:rPr>
              <a:t>. Mit </a:t>
            </a:r>
            <a:r>
              <a:rPr lang="de-DE" sz="1200" b="0" i="0" kern="1200" dirty="0" err="1">
                <a:solidFill>
                  <a:schemeClr val="tx1"/>
                </a:solidFill>
                <a:effectLst/>
                <a:latin typeface="+mn-lt"/>
                <a:ea typeface="+mn-ea"/>
                <a:cs typeface="+mn-cs"/>
              </a:rPr>
              <a:t>Eduroam</a:t>
            </a:r>
            <a:r>
              <a:rPr lang="de-DE" sz="1200" b="0" i="0" kern="1200" dirty="0">
                <a:solidFill>
                  <a:schemeClr val="tx1"/>
                </a:solidFill>
                <a:effectLst/>
                <a:latin typeface="+mn-lt"/>
                <a:ea typeface="+mn-ea"/>
                <a:cs typeface="+mn-cs"/>
              </a:rPr>
              <a:t> habt ihr international an jeder Hochschule oder Universität, die </a:t>
            </a:r>
            <a:r>
              <a:rPr lang="de-DE" sz="1200" b="0" i="0" kern="1200" dirty="0" err="1">
                <a:solidFill>
                  <a:schemeClr val="tx1"/>
                </a:solidFill>
                <a:effectLst/>
                <a:latin typeface="+mn-lt"/>
                <a:ea typeface="+mn-ea"/>
                <a:cs typeface="+mn-cs"/>
              </a:rPr>
              <a:t>Eduraom</a:t>
            </a:r>
            <a:r>
              <a:rPr lang="de-DE" sz="1200" b="0" i="0" kern="1200" dirty="0">
                <a:solidFill>
                  <a:schemeClr val="tx1"/>
                </a:solidFill>
                <a:effectLst/>
                <a:latin typeface="+mn-lt"/>
                <a:ea typeface="+mn-ea"/>
                <a:cs typeface="+mn-cs"/>
              </a:rPr>
              <a:t> nutzt, einen Internetzugang.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An der PH sind jedoch </a:t>
            </a:r>
            <a:r>
              <a:rPr lang="de-DE" sz="1200" b="0" i="0" kern="1200" dirty="0" err="1">
                <a:solidFill>
                  <a:schemeClr val="tx1"/>
                </a:solidFill>
                <a:effectLst/>
                <a:latin typeface="+mn-lt"/>
                <a:ea typeface="+mn-ea"/>
                <a:cs typeface="+mn-cs"/>
              </a:rPr>
              <a:t>Social</a:t>
            </a:r>
            <a:r>
              <a:rPr lang="de-DE" sz="1200" b="0" i="0" kern="1200" dirty="0">
                <a:solidFill>
                  <a:schemeClr val="tx1"/>
                </a:solidFill>
                <a:effectLst/>
                <a:latin typeface="+mn-lt"/>
                <a:ea typeface="+mn-ea"/>
                <a:cs typeface="+mn-cs"/>
              </a:rPr>
              <a:t> Media Plattformen über </a:t>
            </a:r>
            <a:r>
              <a:rPr lang="de-DE" sz="1200" b="0" i="0" kern="1200" dirty="0" err="1">
                <a:solidFill>
                  <a:schemeClr val="tx1"/>
                </a:solidFill>
                <a:effectLst/>
                <a:latin typeface="+mn-lt"/>
                <a:ea typeface="+mn-ea"/>
                <a:cs typeface="+mn-cs"/>
              </a:rPr>
              <a:t>Eduroam</a:t>
            </a:r>
            <a:r>
              <a:rPr lang="de-DE" sz="1200" b="0" i="0" kern="1200" dirty="0">
                <a:solidFill>
                  <a:schemeClr val="tx1"/>
                </a:solidFill>
                <a:effectLst/>
                <a:latin typeface="+mn-lt"/>
                <a:ea typeface="+mn-ea"/>
                <a:cs typeface="+mn-cs"/>
              </a:rPr>
              <a:t> gesperrt.</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Wir bitten um Beachtung, dass mobile Hotspots den Netzverkehr der PH behindern und daher zu unterlassen sind.</a:t>
            </a:r>
          </a:p>
          <a:p>
            <a:endParaRPr lang="de-DE" dirty="0"/>
          </a:p>
        </p:txBody>
      </p:sp>
      <p:sp>
        <p:nvSpPr>
          <p:cNvPr id="4" name="Foliennummernplatzhalter 3"/>
          <p:cNvSpPr>
            <a:spLocks noGrp="1"/>
          </p:cNvSpPr>
          <p:nvPr>
            <p:ph type="sldNum" sz="quarter" idx="5"/>
          </p:nvPr>
        </p:nvSpPr>
        <p:spPr/>
        <p:txBody>
          <a:bodyPr/>
          <a:lstStyle/>
          <a:p>
            <a:fld id="{258F412C-1FEE-4FCA-BF71-A04762D97D56}" type="slidenum">
              <a:rPr lang="de-DE" smtClean="0"/>
              <a:t>26</a:t>
            </a:fld>
            <a:endParaRPr lang="de-DE"/>
          </a:p>
        </p:txBody>
      </p:sp>
    </p:spTree>
    <p:extLst>
      <p:ext uri="{BB962C8B-B14F-4D97-AF65-F5344CB8AC3E}">
        <p14:creationId xmlns:p14="http://schemas.microsoft.com/office/powerpoint/2010/main" val="1897002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Hilfe, wie ihr euch mit dem WLAN verbinden könnt, findet ihr auf der Homepage des ZIK unter Dienste und Netzzugang.</a:t>
            </a:r>
          </a:p>
          <a:p>
            <a:endParaRPr lang="de-DE" dirty="0"/>
          </a:p>
          <a:p>
            <a:r>
              <a:rPr lang="de-DE" dirty="0"/>
              <a:t>Natürlich stehen die Tutoren des Servicepoint bei Verbindungsproblemen mit Hilfestellungen zur Verfügung.</a:t>
            </a:r>
          </a:p>
          <a:p>
            <a:r>
              <a:rPr lang="de-DE" dirty="0"/>
              <a:t>Wir bitten euch jedoch erst die Anleitungen des PH-Wiki zu durchsuchen, bevor ihr euch bei uns meldet.</a:t>
            </a:r>
          </a:p>
        </p:txBody>
      </p:sp>
      <p:sp>
        <p:nvSpPr>
          <p:cNvPr id="4" name="Foliennummernplatzhalter 3"/>
          <p:cNvSpPr>
            <a:spLocks noGrp="1"/>
          </p:cNvSpPr>
          <p:nvPr>
            <p:ph type="sldNum" sz="quarter" idx="5"/>
          </p:nvPr>
        </p:nvSpPr>
        <p:spPr/>
        <p:txBody>
          <a:bodyPr/>
          <a:lstStyle/>
          <a:p>
            <a:fld id="{258F412C-1FEE-4FCA-BF71-A04762D97D56}" type="slidenum">
              <a:rPr lang="de-DE" smtClean="0"/>
              <a:t>27</a:t>
            </a:fld>
            <a:endParaRPr lang="de-DE"/>
          </a:p>
        </p:txBody>
      </p:sp>
    </p:spTree>
    <p:extLst>
      <p:ext uri="{BB962C8B-B14F-4D97-AF65-F5344CB8AC3E}">
        <p14:creationId xmlns:p14="http://schemas.microsoft.com/office/powerpoint/2010/main" val="1328397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Für weitere Fragen stehen wir euch in Videosprechstunden, während der Beratungswoche und zu </a:t>
            </a:r>
            <a:r>
              <a:rPr lang="de-DE" dirty="0" err="1"/>
              <a:t>Semsterbeginn</a:t>
            </a:r>
            <a:r>
              <a:rPr lang="de-DE" dirty="0"/>
              <a:t> zur Verfügung.</a:t>
            </a:r>
          </a:p>
          <a:p>
            <a:r>
              <a:rPr lang="de-DE" dirty="0"/>
              <a:t>Ich wünsche allen neuen Studierenden einen guten Semesterstart !</a:t>
            </a:r>
          </a:p>
        </p:txBody>
      </p:sp>
      <p:sp>
        <p:nvSpPr>
          <p:cNvPr id="4" name="Foliennummernplatzhalter 3"/>
          <p:cNvSpPr>
            <a:spLocks noGrp="1"/>
          </p:cNvSpPr>
          <p:nvPr>
            <p:ph type="sldNum" sz="quarter" idx="5"/>
          </p:nvPr>
        </p:nvSpPr>
        <p:spPr/>
        <p:txBody>
          <a:bodyPr/>
          <a:lstStyle/>
          <a:p>
            <a:fld id="{258F412C-1FEE-4FCA-BF71-A04762D97D56}" type="slidenum">
              <a:rPr lang="de-DE" smtClean="0"/>
              <a:t>28</a:t>
            </a:fld>
            <a:endParaRPr lang="de-DE"/>
          </a:p>
        </p:txBody>
      </p:sp>
    </p:spTree>
    <p:extLst>
      <p:ext uri="{BB962C8B-B14F-4D97-AF65-F5344CB8AC3E}">
        <p14:creationId xmlns:p14="http://schemas.microsoft.com/office/powerpoint/2010/main" val="286852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Falls ihr euer PH-Passwort schon geändert habt, könnt ihr diesen Schritt überspringen.</a:t>
            </a:r>
          </a:p>
          <a:p>
            <a:r>
              <a:rPr lang="de-DE" dirty="0"/>
              <a:t>Alle anderen würde ich bitten, den oben aufgeführten Link in eurem Browser zu öffnen. Nachdem ihr euch mit den euch zugesendeten vorläufigen Zugangsdaten angemeldet habt, wählt ihr oben den zweiten Reiter „PH-Passwort“ aus und ändert nach den ausgeführten Vorgaben euer Passwort. </a:t>
            </a:r>
          </a:p>
          <a:p>
            <a:r>
              <a:rPr lang="de-DE" dirty="0"/>
              <a:t>Wählt ein sicheres Passwort, dass ihr euch gut merken könnt.</a:t>
            </a:r>
          </a:p>
        </p:txBody>
      </p:sp>
      <p:sp>
        <p:nvSpPr>
          <p:cNvPr id="4" name="Foliennummernplatzhalter 3"/>
          <p:cNvSpPr>
            <a:spLocks noGrp="1"/>
          </p:cNvSpPr>
          <p:nvPr>
            <p:ph type="sldNum" sz="quarter" idx="5"/>
          </p:nvPr>
        </p:nvSpPr>
        <p:spPr/>
        <p:txBody>
          <a:bodyPr/>
          <a:lstStyle/>
          <a:p>
            <a:fld id="{258F412C-1FEE-4FCA-BF71-A04762D97D56}" type="slidenum">
              <a:rPr lang="de-DE" smtClean="0"/>
              <a:t>3</a:t>
            </a:fld>
            <a:endParaRPr lang="de-DE"/>
          </a:p>
        </p:txBody>
      </p:sp>
    </p:spTree>
    <p:extLst>
      <p:ext uri="{BB962C8B-B14F-4D97-AF65-F5344CB8AC3E}">
        <p14:creationId xmlns:p14="http://schemas.microsoft.com/office/powerpoint/2010/main" val="2789722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58F412C-1FEE-4FCA-BF71-A04762D97D56}" type="slidenum">
              <a:rPr lang="de-DE" smtClean="0"/>
              <a:t>4</a:t>
            </a:fld>
            <a:endParaRPr lang="de-DE"/>
          </a:p>
        </p:txBody>
      </p:sp>
    </p:spTree>
    <p:extLst>
      <p:ext uri="{BB962C8B-B14F-4D97-AF65-F5344CB8AC3E}">
        <p14:creationId xmlns:p14="http://schemas.microsoft.com/office/powerpoint/2010/main" val="3836527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ZIK steht für „Zentrum für Informations- und Kommunikationstechnologie“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ZIK ist zuständig für allen technischen Fragen, die die PH betreffen und ist im Erdgeschoss bzw. Keller des KG4 angesiedelt.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Für die Studierenden sind folgende drei Abteilungen des ZIK relevant: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ZIK Servicepoint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ZIK-Helpdesk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ZIK-Sekretariat</a:t>
            </a:r>
          </a:p>
          <a:p>
            <a:r>
              <a:rPr lang="de-DE" dirty="0"/>
              <a:t>Über diesen Link könnt ihr auf die Homepage des ZIK zugreifen.</a:t>
            </a:r>
          </a:p>
        </p:txBody>
      </p:sp>
      <p:sp>
        <p:nvSpPr>
          <p:cNvPr id="4" name="Foliennummernplatzhalter 3"/>
          <p:cNvSpPr>
            <a:spLocks noGrp="1"/>
          </p:cNvSpPr>
          <p:nvPr>
            <p:ph type="sldNum" sz="quarter" idx="10"/>
          </p:nvPr>
        </p:nvSpPr>
        <p:spPr/>
        <p:txBody>
          <a:bodyPr/>
          <a:lstStyle/>
          <a:p>
            <a:fld id="{258F412C-1FEE-4FCA-BF71-A04762D97D56}" type="slidenum">
              <a:rPr lang="de-DE" smtClean="0"/>
              <a:t>5</a:t>
            </a:fld>
            <a:endParaRPr lang="de-DE"/>
          </a:p>
        </p:txBody>
      </p:sp>
    </p:spTree>
    <p:extLst>
      <p:ext uri="{BB962C8B-B14F-4D97-AF65-F5344CB8AC3E}">
        <p14:creationId xmlns:p14="http://schemas.microsoft.com/office/powerpoint/2010/main" val="3224335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der Homepage der PH Freiburg findet ihr über folgenden Verlauf ebenfalls auf die Seite des ZIK.</a:t>
            </a:r>
          </a:p>
          <a:p>
            <a:r>
              <a:rPr lang="de-DE" dirty="0"/>
              <a:t>Hochschule, dann Einrichtungen und ZIK</a:t>
            </a:r>
          </a:p>
          <a:p>
            <a:r>
              <a:rPr lang="de-DE" dirty="0"/>
              <a:t>Unter dem ersten Reiter „Support“ findet ihr nochmals alle drei relevanten Anlaufstellen mit kurzer Beschreibung, wer für was genau zuständig ist.</a:t>
            </a:r>
          </a:p>
        </p:txBody>
      </p:sp>
      <p:sp>
        <p:nvSpPr>
          <p:cNvPr id="4" name="Foliennummernplatzhalter 3"/>
          <p:cNvSpPr>
            <a:spLocks noGrp="1"/>
          </p:cNvSpPr>
          <p:nvPr>
            <p:ph type="sldNum" sz="quarter" idx="10"/>
          </p:nvPr>
        </p:nvSpPr>
        <p:spPr/>
        <p:txBody>
          <a:bodyPr/>
          <a:lstStyle/>
          <a:p>
            <a:fld id="{258F412C-1FEE-4FCA-BF71-A04762D97D56}" type="slidenum">
              <a:rPr lang="de-DE" smtClean="0"/>
              <a:t>6</a:t>
            </a:fld>
            <a:endParaRPr lang="de-DE"/>
          </a:p>
        </p:txBody>
      </p:sp>
    </p:spTree>
    <p:extLst>
      <p:ext uri="{BB962C8B-B14F-4D97-AF65-F5344CB8AC3E}">
        <p14:creationId xmlns:p14="http://schemas.microsoft.com/office/powerpoint/2010/main" val="1169584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ZIK Servicepoint wird von Tutoren, d.h. angestellten Studierenden betreut. Als erste Anlaufstelle für Studierende mit technischen Problemen vermitteln wir euch an die zuständige Abteilung weiter. Der Servicepoint befindet sich in Raum KG4 035.</a:t>
            </a:r>
          </a:p>
          <a:p>
            <a:r>
              <a:rPr lang="de-DE" dirty="0"/>
              <a:t>Primär ist der Servicepoint ein Geräteverleih. </a:t>
            </a:r>
          </a:p>
          <a:p>
            <a:r>
              <a:rPr lang="de-DE" dirty="0"/>
              <a:t>Hier könnt ihr Kameras, Mikrofone, </a:t>
            </a:r>
            <a:r>
              <a:rPr lang="de-DE" dirty="0" err="1"/>
              <a:t>Transkribiersoftware</a:t>
            </a:r>
            <a:r>
              <a:rPr lang="de-DE" dirty="0"/>
              <a:t> und Ähnliches ausleihen. </a:t>
            </a:r>
          </a:p>
          <a:p>
            <a:r>
              <a:rPr lang="de-DE" dirty="0"/>
              <a:t>Reservierung könnt ihr über unser Kontaktformular vornehmen. Bestimmte Geräte und längerfristige Leihen müssen genehmigt werden. Dazu wählt ihr die Option als Sondergenehmigungsantrag absenden.  Infos zu den Leihfristen und Geräten stehen auf der Website.</a:t>
            </a:r>
          </a:p>
          <a:p>
            <a:r>
              <a:rPr lang="de-DE" dirty="0"/>
              <a:t>Außerdem betreuen wir die Öffentlichen Computerräume. Bei Probleme oder Fragen zu den Räumen könnt ihr euch also auch im </a:t>
            </a:r>
            <a:r>
              <a:rPr lang="de-DE" dirty="0" err="1"/>
              <a:t>ServicePoint</a:t>
            </a:r>
            <a:r>
              <a:rPr lang="de-DE" dirty="0"/>
              <a:t> melden.</a:t>
            </a:r>
          </a:p>
        </p:txBody>
      </p:sp>
      <p:sp>
        <p:nvSpPr>
          <p:cNvPr id="4" name="Foliennummernplatzhalter 3"/>
          <p:cNvSpPr>
            <a:spLocks noGrp="1"/>
          </p:cNvSpPr>
          <p:nvPr>
            <p:ph type="sldNum" sz="quarter" idx="5"/>
          </p:nvPr>
        </p:nvSpPr>
        <p:spPr/>
        <p:txBody>
          <a:bodyPr/>
          <a:lstStyle/>
          <a:p>
            <a:fld id="{258F412C-1FEE-4FCA-BF71-A04762D97D56}" type="slidenum">
              <a:rPr lang="de-DE" smtClean="0"/>
              <a:t>7</a:t>
            </a:fld>
            <a:endParaRPr lang="de-DE"/>
          </a:p>
        </p:txBody>
      </p:sp>
    </p:spTree>
    <p:extLst>
      <p:ext uri="{BB962C8B-B14F-4D97-AF65-F5344CB8AC3E}">
        <p14:creationId xmlns:p14="http://schemas.microsoft.com/office/powerpoint/2010/main" val="1937034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Den ZIK-Helpdesk findet ihr ebenfalls im Erdgeschoss des KG4, in Raum 013. </a:t>
            </a:r>
          </a:p>
          <a:p>
            <a:r>
              <a:rPr lang="de-DE" dirty="0"/>
              <a:t>Dort meldet ihr euch, wenn ihr Probleme mit eurer PH-Card habt. </a:t>
            </a:r>
          </a:p>
          <a:p>
            <a:r>
              <a:rPr lang="de-DE" dirty="0"/>
              <a:t>Z.B. wenn ihr sie Verloren habt oder etwas nicht richtig funktioniert.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Alle Abteilungen des ZIK sind </a:t>
            </a:r>
            <a:r>
              <a:rPr lang="de-DE" dirty="0" err="1"/>
              <a:t>unteri</a:t>
            </a:r>
            <a:r>
              <a:rPr lang="de-DE" dirty="0"/>
              <a:t> support@ph-freiburg.de zu erreichen.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Wenn ihr eine Mail schriebt, wird ein Ticket zu eurem Problem erstellt und an die zuständige Abteilung weitergeleitet wird.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 setzt sich dann mit euch in Verbindung.</a:t>
            </a:r>
          </a:p>
          <a:p>
            <a:endParaRPr lang="de-DE" dirty="0"/>
          </a:p>
        </p:txBody>
      </p:sp>
      <p:sp>
        <p:nvSpPr>
          <p:cNvPr id="4" name="Foliennummernplatzhalter 3"/>
          <p:cNvSpPr>
            <a:spLocks noGrp="1"/>
          </p:cNvSpPr>
          <p:nvPr>
            <p:ph type="sldNum" sz="quarter" idx="5"/>
          </p:nvPr>
        </p:nvSpPr>
        <p:spPr/>
        <p:txBody>
          <a:bodyPr/>
          <a:lstStyle/>
          <a:p>
            <a:fld id="{258F412C-1FEE-4FCA-BF71-A04762D97D56}" type="slidenum">
              <a:rPr lang="de-DE" smtClean="0"/>
              <a:t>8</a:t>
            </a:fld>
            <a:endParaRPr lang="de-DE"/>
          </a:p>
        </p:txBody>
      </p:sp>
    </p:spTree>
    <p:extLst>
      <p:ext uri="{BB962C8B-B14F-4D97-AF65-F5344CB8AC3E}">
        <p14:creationId xmlns:p14="http://schemas.microsoft.com/office/powerpoint/2010/main" val="2574124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Wenn etwas mit euren PH-Account nicht stimmt, dann ist das ZIK Sekretariat, im KG4 033, zuständig.</a:t>
            </a:r>
          </a:p>
        </p:txBody>
      </p:sp>
      <p:sp>
        <p:nvSpPr>
          <p:cNvPr id="4" name="Foliennummernplatzhalter 3"/>
          <p:cNvSpPr>
            <a:spLocks noGrp="1"/>
          </p:cNvSpPr>
          <p:nvPr>
            <p:ph type="sldNum" sz="quarter" idx="5"/>
          </p:nvPr>
        </p:nvSpPr>
        <p:spPr/>
        <p:txBody>
          <a:bodyPr/>
          <a:lstStyle/>
          <a:p>
            <a:fld id="{258F412C-1FEE-4FCA-BF71-A04762D97D56}" type="slidenum">
              <a:rPr lang="de-DE" smtClean="0"/>
              <a:t>9</a:t>
            </a:fld>
            <a:endParaRPr lang="de-DE"/>
          </a:p>
        </p:txBody>
      </p:sp>
    </p:spTree>
    <p:extLst>
      <p:ext uri="{BB962C8B-B14F-4D97-AF65-F5344CB8AC3E}">
        <p14:creationId xmlns:p14="http://schemas.microsoft.com/office/powerpoint/2010/main" val="365898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a:solidFill>
                  <a:srgbClr val="2F346D"/>
                </a:solidFill>
              </a:defRPr>
            </a:lvl1pPr>
          </a:lstStyle>
          <a:p>
            <a:r>
              <a:rPr lang="de-DE" dirty="0"/>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E044D63-8D32-4D6F-8BB8-AB2AC56A1F69}" type="datetime1">
              <a:rPr lang="de-DE" smtClean="0"/>
              <a:t>16.08.2022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7C2DC1-37A2-419C-92BC-663CAC8A88F6}" type="slidenum">
              <a:rPr lang="de-DE" smtClean="0"/>
              <a:t>‹Nr.›</a:t>
            </a:fld>
            <a:endParaRPr lang="de-DE"/>
          </a:p>
        </p:txBody>
      </p:sp>
    </p:spTree>
    <p:extLst>
      <p:ext uri="{BB962C8B-B14F-4D97-AF65-F5344CB8AC3E}">
        <p14:creationId xmlns:p14="http://schemas.microsoft.com/office/powerpoint/2010/main" val="1113616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FF37DDE-79E1-4960-B386-E6541C839E57}" type="datetime1">
              <a:rPr lang="de-DE" smtClean="0"/>
              <a:t>16.08.2022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7C2DC1-37A2-419C-92BC-663CAC8A88F6}" type="slidenum">
              <a:rPr lang="de-DE" smtClean="0"/>
              <a:t>‹Nr.›</a:t>
            </a:fld>
            <a:endParaRPr lang="de-DE"/>
          </a:p>
        </p:txBody>
      </p:sp>
    </p:spTree>
    <p:extLst>
      <p:ext uri="{BB962C8B-B14F-4D97-AF65-F5344CB8AC3E}">
        <p14:creationId xmlns:p14="http://schemas.microsoft.com/office/powerpoint/2010/main" val="1644599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FA0F8AF-49FA-4ABA-B34A-3371BADFE10B}" type="datetime1">
              <a:rPr lang="de-DE" smtClean="0"/>
              <a:t>16.08.2022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7C2DC1-37A2-419C-92BC-663CAC8A88F6}" type="slidenum">
              <a:rPr lang="de-DE" smtClean="0"/>
              <a:t>‹Nr.›</a:t>
            </a:fld>
            <a:endParaRPr lang="de-DE"/>
          </a:p>
        </p:txBody>
      </p:sp>
    </p:spTree>
    <p:extLst>
      <p:ext uri="{BB962C8B-B14F-4D97-AF65-F5344CB8AC3E}">
        <p14:creationId xmlns:p14="http://schemas.microsoft.com/office/powerpoint/2010/main" val="3339116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b="1">
                <a:solidFill>
                  <a:srgbClr val="2F346D"/>
                </a:solidFill>
              </a:defRPr>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fld id="{A8A47BB4-40FA-401C-8D35-833B500E31BE}" type="datetime1">
              <a:rPr lang="de-DE" smtClean="0"/>
              <a:t>16.08.2022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7C2DC1-37A2-419C-92BC-663CAC8A88F6}" type="slidenum">
              <a:rPr lang="de-DE" smtClean="0"/>
              <a:t>‹Nr.›</a:t>
            </a:fld>
            <a:endParaRPr lang="de-DE"/>
          </a:p>
        </p:txBody>
      </p:sp>
      <p:pic>
        <p:nvPicPr>
          <p:cNvPr id="7" name="Picture 2" descr="V:\ZIK\ZIK-Logo 500x26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27547" y="201803"/>
            <a:ext cx="739205" cy="388919"/>
          </a:xfrm>
          <a:prstGeom prst="rect">
            <a:avLst/>
          </a:prstGeom>
          <a:noFill/>
          <a:extLst>
            <a:ext uri="{909E8E84-426E-40DD-AFC4-6F175D3DCCD1}">
              <a14:hiddenFill xmlns:a14="http://schemas.microsoft.com/office/drawing/2010/main">
                <a:solidFill>
                  <a:srgbClr val="FFFFFF"/>
                </a:solidFill>
              </a14:hiddenFill>
            </a:ext>
          </a:extLst>
        </p:spPr>
      </p:pic>
      <p:sp>
        <p:nvSpPr>
          <p:cNvPr id="8" name="Gleichschenkliges Dreieck 7"/>
          <p:cNvSpPr/>
          <p:nvPr userDrawn="1"/>
        </p:nvSpPr>
        <p:spPr>
          <a:xfrm rot="5400000">
            <a:off x="341530" y="1183607"/>
            <a:ext cx="180020" cy="72008"/>
          </a:xfrm>
          <a:prstGeom prst="triangle">
            <a:avLst/>
          </a:prstGeom>
          <a:solidFill>
            <a:srgbClr val="FF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p:cNvCxnSpPr/>
          <p:nvPr userDrawn="1"/>
        </p:nvCxnSpPr>
        <p:spPr>
          <a:xfrm>
            <a:off x="539552" y="1219611"/>
            <a:ext cx="8208912" cy="0"/>
          </a:xfrm>
          <a:prstGeom prst="line">
            <a:avLst/>
          </a:prstGeom>
          <a:ln w="19050">
            <a:solidFill>
              <a:srgbClr val="2F34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68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F5B2D2BC-EAC4-4C66-90DF-B9C6A2E0B52C}" type="datetime1">
              <a:rPr lang="de-DE" smtClean="0"/>
              <a:t>16.08.2022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C7C2DC1-37A2-419C-92BC-663CAC8A88F6}" type="slidenum">
              <a:rPr lang="de-DE" smtClean="0"/>
              <a:t>‹Nr.›</a:t>
            </a:fld>
            <a:endParaRPr lang="de-DE"/>
          </a:p>
        </p:txBody>
      </p:sp>
    </p:spTree>
    <p:extLst>
      <p:ext uri="{BB962C8B-B14F-4D97-AF65-F5344CB8AC3E}">
        <p14:creationId xmlns:p14="http://schemas.microsoft.com/office/powerpoint/2010/main" val="4029559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2257ED5-F449-4E30-B987-CBE1C299F657}" type="datetime1">
              <a:rPr lang="de-DE" smtClean="0"/>
              <a:t>16.08.2022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7C2DC1-37A2-419C-92BC-663CAC8A88F6}" type="slidenum">
              <a:rPr lang="de-DE" smtClean="0"/>
              <a:t>‹Nr.›</a:t>
            </a:fld>
            <a:endParaRPr lang="de-DE"/>
          </a:p>
        </p:txBody>
      </p:sp>
    </p:spTree>
    <p:extLst>
      <p:ext uri="{BB962C8B-B14F-4D97-AF65-F5344CB8AC3E}">
        <p14:creationId xmlns:p14="http://schemas.microsoft.com/office/powerpoint/2010/main" val="3342761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576FAA4-5F92-4830-9E7B-F1CFEC4FA23C}" type="datetime1">
              <a:rPr lang="de-DE" smtClean="0"/>
              <a:t>16.08.2022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C7C2DC1-37A2-419C-92BC-663CAC8A88F6}" type="slidenum">
              <a:rPr lang="de-DE" smtClean="0"/>
              <a:t>‹Nr.›</a:t>
            </a:fld>
            <a:endParaRPr lang="de-DE"/>
          </a:p>
        </p:txBody>
      </p:sp>
    </p:spTree>
    <p:extLst>
      <p:ext uri="{BB962C8B-B14F-4D97-AF65-F5344CB8AC3E}">
        <p14:creationId xmlns:p14="http://schemas.microsoft.com/office/powerpoint/2010/main" val="366861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AAF39DE7-7CAB-4965-BD0D-2CB4A0C905D8}" type="datetime1">
              <a:rPr lang="de-DE" smtClean="0"/>
              <a:t>16.08.2022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C7C2DC1-37A2-419C-92BC-663CAC8A88F6}" type="slidenum">
              <a:rPr lang="de-DE" smtClean="0"/>
              <a:t>‹Nr.›</a:t>
            </a:fld>
            <a:endParaRPr lang="de-DE"/>
          </a:p>
        </p:txBody>
      </p:sp>
    </p:spTree>
    <p:extLst>
      <p:ext uri="{BB962C8B-B14F-4D97-AF65-F5344CB8AC3E}">
        <p14:creationId xmlns:p14="http://schemas.microsoft.com/office/powerpoint/2010/main" val="2177992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59E6C5-0C1D-4BC3-9C0E-1B193984A2E0}" type="datetime1">
              <a:rPr lang="de-DE" smtClean="0"/>
              <a:t>16.08.2022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C7C2DC1-37A2-419C-92BC-663CAC8A88F6}" type="slidenum">
              <a:rPr lang="de-DE" smtClean="0"/>
              <a:t>‹Nr.›</a:t>
            </a:fld>
            <a:endParaRPr lang="de-DE"/>
          </a:p>
        </p:txBody>
      </p:sp>
    </p:spTree>
    <p:extLst>
      <p:ext uri="{BB962C8B-B14F-4D97-AF65-F5344CB8AC3E}">
        <p14:creationId xmlns:p14="http://schemas.microsoft.com/office/powerpoint/2010/main" val="307125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4B63F545-5C8D-4714-92AB-E14EF9425192}" type="datetime1">
              <a:rPr lang="de-DE" smtClean="0"/>
              <a:t>16.08.2022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7C2DC1-37A2-419C-92BC-663CAC8A88F6}" type="slidenum">
              <a:rPr lang="de-DE" smtClean="0"/>
              <a:t>‹Nr.›</a:t>
            </a:fld>
            <a:endParaRPr lang="de-DE"/>
          </a:p>
        </p:txBody>
      </p:sp>
    </p:spTree>
    <p:extLst>
      <p:ext uri="{BB962C8B-B14F-4D97-AF65-F5344CB8AC3E}">
        <p14:creationId xmlns:p14="http://schemas.microsoft.com/office/powerpoint/2010/main" val="381266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03FD4F48-E24C-4C8F-AFEB-BBD740BD38D2}" type="datetime1">
              <a:rPr lang="de-DE" smtClean="0"/>
              <a:t>16.08.2022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C7C2DC1-37A2-419C-92BC-663CAC8A88F6}" type="slidenum">
              <a:rPr lang="de-DE" smtClean="0"/>
              <a:t>‹Nr.›</a:t>
            </a:fld>
            <a:endParaRPr lang="de-DE"/>
          </a:p>
        </p:txBody>
      </p:sp>
    </p:spTree>
    <p:extLst>
      <p:ext uri="{BB962C8B-B14F-4D97-AF65-F5344CB8AC3E}">
        <p14:creationId xmlns:p14="http://schemas.microsoft.com/office/powerpoint/2010/main" val="493522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15CB44-CFD8-485D-8F84-59224E215E2C}" type="datetime1">
              <a:rPr lang="de-DE" smtClean="0"/>
              <a:t>16.08.2022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C2DC1-37A2-419C-92BC-663CAC8A88F6}" type="slidenum">
              <a:rPr lang="de-DE" smtClean="0"/>
              <a:t>‹Nr.›</a:t>
            </a:fld>
            <a:endParaRPr lang="de-DE"/>
          </a:p>
        </p:txBody>
      </p:sp>
    </p:spTree>
    <p:extLst>
      <p:ext uri="{BB962C8B-B14F-4D97-AF65-F5344CB8AC3E}">
        <p14:creationId xmlns:p14="http://schemas.microsoft.com/office/powerpoint/2010/main" val="952585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9.jpeg"/><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microsoft.com/office/2007/relationships/hdphoto" Target="../media/hdphoto1.wdp"/><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8.m4a"/><Relationship Id="rId7" Type="http://schemas.microsoft.com/office/2007/relationships/hdphoto" Target="../media/hdphoto2.wdp"/><Relationship Id="rId2" Type="http://schemas.microsoft.com/office/2007/relationships/media" Target="../media/media18.m4a"/><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notesSlide" Target="../notesSlides/notesSlide18.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3.png"/><Relationship Id="rId2" Type="http://schemas.microsoft.com/office/2007/relationships/media" Target="../media/media23.m4a"/><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5.m4a"/><Relationship Id="rId7" Type="http://schemas.openxmlformats.org/officeDocument/2006/relationships/image" Target="../media/image20.png"/><Relationship Id="rId2" Type="http://schemas.microsoft.com/office/2007/relationships/media" Target="../media/media25.m4a"/><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3.png"/><Relationship Id="rId2" Type="http://schemas.microsoft.com/office/2007/relationships/media" Target="../media/media27.m4a"/><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607047"/>
            <a:ext cx="7772400" cy="1470025"/>
          </a:xfrm>
        </p:spPr>
        <p:txBody>
          <a:bodyPr>
            <a:normAutofit/>
          </a:bodyPr>
          <a:lstStyle/>
          <a:p>
            <a:r>
              <a:rPr lang="de-DE" b="1" dirty="0">
                <a:solidFill>
                  <a:srgbClr val="2F346D"/>
                </a:solidFill>
              </a:rPr>
              <a:t>Einführung</a:t>
            </a:r>
            <a:br>
              <a:rPr lang="de-DE" b="1" dirty="0">
                <a:solidFill>
                  <a:srgbClr val="2F346D"/>
                </a:solidFill>
              </a:rPr>
            </a:br>
            <a:r>
              <a:rPr lang="de-DE" b="1" dirty="0">
                <a:solidFill>
                  <a:srgbClr val="2F346D"/>
                </a:solidFill>
              </a:rPr>
              <a:t>in die IT der PH Freiburg</a:t>
            </a:r>
          </a:p>
        </p:txBody>
      </p:sp>
      <p:pic>
        <p:nvPicPr>
          <p:cNvPr id="5" name="Picture 2" descr="V:\ZIK\ZIK-Logo 500x26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274899"/>
            <a:ext cx="1478409" cy="777837"/>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C4686DC9-4214-4173-9A7D-A448F3253415}"/>
              </a:ext>
            </a:extLst>
          </p:cNvPr>
          <p:cNvSpPr>
            <a:spLocks noGrp="1"/>
          </p:cNvSpPr>
          <p:nvPr>
            <p:ph type="sldNum" sz="quarter" idx="12"/>
          </p:nvPr>
        </p:nvSpPr>
        <p:spPr/>
        <p:txBody>
          <a:bodyPr/>
          <a:lstStyle/>
          <a:p>
            <a:fld id="{0C7C2DC1-37A2-419C-92BC-663CAC8A88F6}" type="slidenum">
              <a:rPr lang="de-DE" smtClean="0"/>
              <a:t>1</a:t>
            </a:fld>
            <a:endParaRPr lang="de-DE"/>
          </a:p>
        </p:txBody>
      </p:sp>
      <p:pic>
        <p:nvPicPr>
          <p:cNvPr id="14" name="Audio 13">
            <a:hlinkClick r:id="" action="ppaction://media"/>
            <a:extLst>
              <a:ext uri="{FF2B5EF4-FFF2-40B4-BE49-F238E27FC236}">
                <a16:creationId xmlns:a16="http://schemas.microsoft.com/office/drawing/2014/main" id="{A81C41BF-34B7-D976-B8B6-7C39815BEA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0536776"/>
      </p:ext>
    </p:extLst>
  </p:cSld>
  <p:clrMapOvr>
    <a:masterClrMapping/>
  </p:clrMapOvr>
  <mc:AlternateContent xmlns:mc="http://schemas.openxmlformats.org/markup-compatibility/2006" xmlns:p14="http://schemas.microsoft.com/office/powerpoint/2010/main">
    <mc:Choice Requires="p14">
      <p:transition spd="slow" p14:dur="2000" advTm="6163"/>
    </mc:Choice>
    <mc:Fallback xmlns="">
      <p:transition spd="slow" advTm="6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b="1" dirty="0"/>
              <a:t>Inhalte</a:t>
            </a:r>
          </a:p>
        </p:txBody>
      </p:sp>
      <p:sp>
        <p:nvSpPr>
          <p:cNvPr id="3" name="Inhaltsplatzhalter 2"/>
          <p:cNvSpPr>
            <a:spLocks noGrp="1"/>
          </p:cNvSpPr>
          <p:nvPr>
            <p:ph idx="1"/>
          </p:nvPr>
        </p:nvSpPr>
        <p:spPr/>
        <p:txBody>
          <a:bodyPr>
            <a:normAutofit/>
          </a:bodyPr>
          <a:lstStyle/>
          <a:p>
            <a:pPr>
              <a:lnSpc>
                <a:spcPts val="3840"/>
              </a:lnSpc>
            </a:pPr>
            <a:r>
              <a:rPr lang="de-DE" dirty="0"/>
              <a:t>PH-Passwort ändern</a:t>
            </a:r>
          </a:p>
          <a:p>
            <a:pPr>
              <a:lnSpc>
                <a:spcPts val="3840"/>
              </a:lnSpc>
            </a:pPr>
            <a:r>
              <a:rPr lang="de-DE" dirty="0"/>
              <a:t>Das ZIK</a:t>
            </a:r>
          </a:p>
          <a:p>
            <a:pPr>
              <a:lnSpc>
                <a:spcPts val="3840"/>
              </a:lnSpc>
            </a:pPr>
            <a:r>
              <a:rPr lang="de-DE" dirty="0">
                <a:solidFill>
                  <a:srgbClr val="FFB001"/>
                </a:solidFill>
              </a:rPr>
              <a:t>Drucken, kopieren &amp; scannen</a:t>
            </a:r>
          </a:p>
          <a:p>
            <a:pPr>
              <a:lnSpc>
                <a:spcPts val="3840"/>
              </a:lnSpc>
            </a:pPr>
            <a:r>
              <a:rPr lang="de-DE" dirty="0"/>
              <a:t>ILIAS &amp; LSF</a:t>
            </a:r>
          </a:p>
          <a:p>
            <a:pPr>
              <a:lnSpc>
                <a:spcPts val="3840"/>
              </a:lnSpc>
            </a:pPr>
            <a:r>
              <a:rPr lang="de-DE" dirty="0"/>
              <a:t>E-Mail</a:t>
            </a:r>
          </a:p>
          <a:p>
            <a:pPr>
              <a:lnSpc>
                <a:spcPts val="3840"/>
              </a:lnSpc>
            </a:pPr>
            <a:r>
              <a:rPr lang="de-DE" dirty="0"/>
              <a:t>WLAN-Zugang</a:t>
            </a:r>
          </a:p>
        </p:txBody>
      </p:sp>
      <p:sp>
        <p:nvSpPr>
          <p:cNvPr id="4" name="Foliennummernplatzhalter 3">
            <a:extLst>
              <a:ext uri="{FF2B5EF4-FFF2-40B4-BE49-F238E27FC236}">
                <a16:creationId xmlns:a16="http://schemas.microsoft.com/office/drawing/2014/main" id="{5381103F-05E1-4E92-A9ED-AE3260B8251C}"/>
              </a:ext>
            </a:extLst>
          </p:cNvPr>
          <p:cNvSpPr>
            <a:spLocks noGrp="1"/>
          </p:cNvSpPr>
          <p:nvPr>
            <p:ph type="sldNum" sz="quarter" idx="12"/>
          </p:nvPr>
        </p:nvSpPr>
        <p:spPr/>
        <p:txBody>
          <a:bodyPr/>
          <a:lstStyle/>
          <a:p>
            <a:fld id="{0C7C2DC1-37A2-419C-92BC-663CAC8A88F6}" type="slidenum">
              <a:rPr lang="de-DE" smtClean="0"/>
              <a:t>10</a:t>
            </a:fld>
            <a:endParaRPr lang="de-DE"/>
          </a:p>
        </p:txBody>
      </p:sp>
      <p:pic>
        <p:nvPicPr>
          <p:cNvPr id="5" name="Audio 4">
            <a:hlinkClick r:id="" action="ppaction://media"/>
            <a:extLst>
              <a:ext uri="{FF2B5EF4-FFF2-40B4-BE49-F238E27FC236}">
                <a16:creationId xmlns:a16="http://schemas.microsoft.com/office/drawing/2014/main" id="{49D203F3-CFEC-919A-5C42-90ED92C07D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365657"/>
      </p:ext>
    </p:extLst>
  </p:cSld>
  <p:clrMapOvr>
    <a:masterClrMapping/>
  </p:clrMapOvr>
  <mc:AlternateContent xmlns:mc="http://schemas.openxmlformats.org/markup-compatibility/2006" xmlns:p14="http://schemas.microsoft.com/office/powerpoint/2010/main">
    <mc:Choice Requires="p14">
      <p:transition spd="slow" p14:dur="2000" advTm="2703"/>
    </mc:Choice>
    <mc:Fallback xmlns="">
      <p:transition spd="slow" advTm="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Drucken, kopieren &amp; scannen</a:t>
            </a:r>
          </a:p>
        </p:txBody>
      </p:sp>
      <p:pic>
        <p:nvPicPr>
          <p:cNvPr id="1029" name="Picture 5" descr="C:\Users\rko834\Desktop\Kopier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1" y="1412776"/>
            <a:ext cx="3384376" cy="4928126"/>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54C35848-BB4A-4E5B-BCCB-DC201456550A}"/>
              </a:ext>
            </a:extLst>
          </p:cNvPr>
          <p:cNvSpPr>
            <a:spLocks noGrp="1"/>
          </p:cNvSpPr>
          <p:nvPr>
            <p:ph type="sldNum" sz="quarter" idx="12"/>
          </p:nvPr>
        </p:nvSpPr>
        <p:spPr/>
        <p:txBody>
          <a:bodyPr/>
          <a:lstStyle/>
          <a:p>
            <a:fld id="{0C7C2DC1-37A2-419C-92BC-663CAC8A88F6}" type="slidenum">
              <a:rPr lang="de-DE" smtClean="0"/>
              <a:t>11</a:t>
            </a:fld>
            <a:endParaRPr lang="de-DE"/>
          </a:p>
        </p:txBody>
      </p:sp>
      <p:pic>
        <p:nvPicPr>
          <p:cNvPr id="4" name="Audio 3">
            <a:hlinkClick r:id="" action="ppaction://media"/>
            <a:extLst>
              <a:ext uri="{FF2B5EF4-FFF2-40B4-BE49-F238E27FC236}">
                <a16:creationId xmlns:a16="http://schemas.microsoft.com/office/drawing/2014/main" id="{4BC70D23-38BA-A5A8-D88D-FF1779D128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5338195"/>
      </p:ext>
    </p:extLst>
  </p:cSld>
  <p:clrMapOvr>
    <a:masterClrMapping/>
  </p:clrMapOvr>
  <mc:AlternateContent xmlns:mc="http://schemas.openxmlformats.org/markup-compatibility/2006" xmlns:p14="http://schemas.microsoft.com/office/powerpoint/2010/main">
    <mc:Choice Requires="p14">
      <p:transition spd="slow" p14:dur="2000" advTm="10684"/>
    </mc:Choice>
    <mc:Fallback xmlns="">
      <p:transition spd="slow" advTm="1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Y:\Gruppen\tutoren\ErstiEinführung\2018 SS\Material\Kopierer - Ausschnit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2338040"/>
            <a:ext cx="6424613" cy="32512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Drucken, kopieren &amp; scannen</a:t>
            </a:r>
          </a:p>
        </p:txBody>
      </p:sp>
      <p:pic>
        <p:nvPicPr>
          <p:cNvPr id="9" name="Picture 5" descr="Studentenauswei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5541" y="1769020"/>
            <a:ext cx="1822283" cy="114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feil nach unten 9"/>
          <p:cNvSpPr/>
          <p:nvPr/>
        </p:nvSpPr>
        <p:spPr>
          <a:xfrm rot="19206729">
            <a:off x="2490202" y="2535706"/>
            <a:ext cx="933250" cy="583281"/>
          </a:xfrm>
          <a:prstGeom prst="downArrow">
            <a:avLst/>
          </a:prstGeom>
          <a:ln>
            <a:solidFill>
              <a:schemeClr val="tx2"/>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de-DE" dirty="0">
              <a:highlight>
                <a:srgbClr val="FFB001"/>
              </a:highlight>
            </a:endParaRPr>
          </a:p>
        </p:txBody>
      </p:sp>
      <p:sp>
        <p:nvSpPr>
          <p:cNvPr id="3" name="Foliennummernplatzhalter 2">
            <a:extLst>
              <a:ext uri="{FF2B5EF4-FFF2-40B4-BE49-F238E27FC236}">
                <a16:creationId xmlns:a16="http://schemas.microsoft.com/office/drawing/2014/main" id="{3B5C7F2A-E9DB-4892-9C50-3ACB81D30722}"/>
              </a:ext>
            </a:extLst>
          </p:cNvPr>
          <p:cNvSpPr>
            <a:spLocks noGrp="1"/>
          </p:cNvSpPr>
          <p:nvPr>
            <p:ph type="sldNum" sz="quarter" idx="12"/>
          </p:nvPr>
        </p:nvSpPr>
        <p:spPr/>
        <p:txBody>
          <a:bodyPr/>
          <a:lstStyle/>
          <a:p>
            <a:fld id="{0C7C2DC1-37A2-419C-92BC-663CAC8A88F6}" type="slidenum">
              <a:rPr lang="de-DE" smtClean="0"/>
              <a:t>12</a:t>
            </a:fld>
            <a:endParaRPr lang="de-DE"/>
          </a:p>
        </p:txBody>
      </p:sp>
      <p:pic>
        <p:nvPicPr>
          <p:cNvPr id="4" name="Audio 3">
            <a:hlinkClick r:id="" action="ppaction://media"/>
            <a:extLst>
              <a:ext uri="{FF2B5EF4-FFF2-40B4-BE49-F238E27FC236}">
                <a16:creationId xmlns:a16="http://schemas.microsoft.com/office/drawing/2014/main" id="{64981B3B-6E2B-1DED-D6A4-BF6E7A4B54A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32496296"/>
      </p:ext>
    </p:extLst>
  </p:cSld>
  <p:clrMapOvr>
    <a:masterClrMapping/>
  </p:clrMapOvr>
  <mc:AlternateContent xmlns:mc="http://schemas.openxmlformats.org/markup-compatibility/2006" xmlns:p14="http://schemas.microsoft.com/office/powerpoint/2010/main">
    <mc:Choice Requires="p14">
      <p:transition spd="slow" p14:dur="2000" advTm="24139"/>
    </mc:Choice>
    <mc:Fallback xmlns="">
      <p:transition spd="slow" advTm="24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rko834\Desktop\Display.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65541" y="1639274"/>
            <a:ext cx="6734728" cy="393284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Drucken, kopieren &amp; scannen</a:t>
            </a:r>
          </a:p>
        </p:txBody>
      </p:sp>
      <p:sp>
        <p:nvSpPr>
          <p:cNvPr id="11" name="Pfeil nach unten 10"/>
          <p:cNvSpPr/>
          <p:nvPr/>
        </p:nvSpPr>
        <p:spPr>
          <a:xfrm rot="10800000">
            <a:off x="6876256" y="5513601"/>
            <a:ext cx="576064" cy="360040"/>
          </a:xfrm>
          <a:prstGeom prst="downArrow">
            <a:avLst/>
          </a:prstGeom>
          <a:solidFill>
            <a:srgbClr val="FFB00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unten 11"/>
          <p:cNvSpPr/>
          <p:nvPr/>
        </p:nvSpPr>
        <p:spPr>
          <a:xfrm rot="19206729">
            <a:off x="2710090" y="2376835"/>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12"/>
          <p:cNvSpPr/>
          <p:nvPr/>
        </p:nvSpPr>
        <p:spPr>
          <a:xfrm rot="19206729">
            <a:off x="5052467" y="2417931"/>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p:cNvSpPr/>
          <p:nvPr/>
        </p:nvSpPr>
        <p:spPr>
          <a:xfrm rot="19206729">
            <a:off x="6132586" y="3571821"/>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unten 14"/>
          <p:cNvSpPr/>
          <p:nvPr/>
        </p:nvSpPr>
        <p:spPr>
          <a:xfrm rot="19206729">
            <a:off x="5052467" y="3571821"/>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AD4D0C66-74C6-4FEB-A260-A421EABEEA0C}"/>
              </a:ext>
            </a:extLst>
          </p:cNvPr>
          <p:cNvSpPr>
            <a:spLocks noGrp="1"/>
          </p:cNvSpPr>
          <p:nvPr>
            <p:ph type="sldNum" sz="quarter" idx="12"/>
          </p:nvPr>
        </p:nvSpPr>
        <p:spPr/>
        <p:txBody>
          <a:bodyPr/>
          <a:lstStyle/>
          <a:p>
            <a:fld id="{0C7C2DC1-37A2-419C-92BC-663CAC8A88F6}" type="slidenum">
              <a:rPr lang="de-DE" smtClean="0"/>
              <a:t>13</a:t>
            </a:fld>
            <a:endParaRPr lang="de-DE"/>
          </a:p>
        </p:txBody>
      </p:sp>
      <p:sp>
        <p:nvSpPr>
          <p:cNvPr id="16" name="Pfeil nach unten 14">
            <a:extLst>
              <a:ext uri="{FF2B5EF4-FFF2-40B4-BE49-F238E27FC236}">
                <a16:creationId xmlns:a16="http://schemas.microsoft.com/office/drawing/2014/main" id="{DA2257BD-67BA-34A2-9205-89789B00C6E1}"/>
              </a:ext>
            </a:extLst>
          </p:cNvPr>
          <p:cNvSpPr/>
          <p:nvPr/>
        </p:nvSpPr>
        <p:spPr>
          <a:xfrm rot="19206729">
            <a:off x="4044355" y="2275676"/>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Audio 16">
            <a:hlinkClick r:id="" action="ppaction://media"/>
            <a:extLst>
              <a:ext uri="{FF2B5EF4-FFF2-40B4-BE49-F238E27FC236}">
                <a16:creationId xmlns:a16="http://schemas.microsoft.com/office/drawing/2014/main" id="{89463D0C-E1BB-DAEC-9EFB-9B317D55310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76423339"/>
      </p:ext>
    </p:extLst>
  </p:cSld>
  <p:clrMapOvr>
    <a:masterClrMapping/>
  </p:clrMapOvr>
  <mc:AlternateContent xmlns:mc="http://schemas.openxmlformats.org/markup-compatibility/2006" xmlns:p14="http://schemas.microsoft.com/office/powerpoint/2010/main">
    <mc:Choice Requires="p14">
      <p:transition spd="slow" p14:dur="2000" advTm="41411"/>
    </mc:Choice>
    <mc:Fallback xmlns="">
      <p:transition spd="slow" advTm="4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7"/>
                </p:tgtEl>
              </p:cMediaNode>
            </p:audio>
          </p:childTnLst>
        </p:cTn>
      </p:par>
    </p:tnLst>
    <p:bldLst>
      <p:bldP spid="11" grpId="0" animBg="1"/>
      <p:bldP spid="12" grpId="0" animBg="1"/>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Drucken</a:t>
            </a:r>
          </a:p>
        </p:txBody>
      </p:sp>
      <p:sp>
        <p:nvSpPr>
          <p:cNvPr id="3" name="Inhaltsplatzhalter 2"/>
          <p:cNvSpPr>
            <a:spLocks noGrp="1"/>
          </p:cNvSpPr>
          <p:nvPr>
            <p:ph idx="1"/>
          </p:nvPr>
        </p:nvSpPr>
        <p:spPr/>
        <p:txBody>
          <a:bodyPr/>
          <a:lstStyle/>
          <a:p>
            <a:r>
              <a:rPr lang="de-DE" dirty="0"/>
              <a:t>von PH-Computern</a:t>
            </a:r>
          </a:p>
          <a:p>
            <a:r>
              <a:rPr lang="de-DE" dirty="0"/>
              <a:t>vom USB-Stick (nur </a:t>
            </a:r>
            <a:r>
              <a:rPr lang="de-DE"/>
              <a:t>FAT32 und nur </a:t>
            </a:r>
            <a:r>
              <a:rPr lang="de-DE" dirty="0"/>
              <a:t>PDF)</a:t>
            </a:r>
          </a:p>
          <a:p>
            <a:r>
              <a:rPr lang="de-DE" dirty="0"/>
              <a:t>per E-Mail</a:t>
            </a:r>
          </a:p>
          <a:p>
            <a:endParaRPr lang="de-DE" dirty="0"/>
          </a:p>
          <a:p>
            <a:endParaRPr lang="de-DE" dirty="0"/>
          </a:p>
          <a:p>
            <a:pPr marL="439738" indent="-439738">
              <a:buNone/>
            </a:pPr>
            <a:r>
              <a:rPr lang="de-DE" dirty="0"/>
              <a:t>→ Druckaufträge bleiben bis zum </a:t>
            </a:r>
            <a:r>
              <a:rPr lang="de-DE" dirty="0" err="1"/>
              <a:t>Serverreset</a:t>
            </a:r>
            <a:r>
              <a:rPr lang="de-DE" dirty="0"/>
              <a:t> gespeichert</a:t>
            </a:r>
          </a:p>
        </p:txBody>
      </p:sp>
      <p:sp>
        <p:nvSpPr>
          <p:cNvPr id="4" name="Foliennummernplatzhalter 3">
            <a:extLst>
              <a:ext uri="{FF2B5EF4-FFF2-40B4-BE49-F238E27FC236}">
                <a16:creationId xmlns:a16="http://schemas.microsoft.com/office/drawing/2014/main" id="{F3BD4185-C1AD-40B2-9891-52070F6BECCE}"/>
              </a:ext>
            </a:extLst>
          </p:cNvPr>
          <p:cNvSpPr>
            <a:spLocks noGrp="1"/>
          </p:cNvSpPr>
          <p:nvPr>
            <p:ph type="sldNum" sz="quarter" idx="12"/>
          </p:nvPr>
        </p:nvSpPr>
        <p:spPr/>
        <p:txBody>
          <a:bodyPr/>
          <a:lstStyle/>
          <a:p>
            <a:fld id="{0C7C2DC1-37A2-419C-92BC-663CAC8A88F6}" type="slidenum">
              <a:rPr lang="de-DE" smtClean="0"/>
              <a:t>14</a:t>
            </a:fld>
            <a:endParaRPr lang="de-DE"/>
          </a:p>
        </p:txBody>
      </p:sp>
      <p:pic>
        <p:nvPicPr>
          <p:cNvPr id="5" name="Audio 4">
            <a:hlinkClick r:id="" action="ppaction://media"/>
            <a:extLst>
              <a:ext uri="{FF2B5EF4-FFF2-40B4-BE49-F238E27FC236}">
                <a16:creationId xmlns:a16="http://schemas.microsoft.com/office/drawing/2014/main" id="{AE2CF4FA-C2B7-9EDD-7F87-33EC75391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090803"/>
      </p:ext>
    </p:extLst>
  </p:cSld>
  <p:clrMapOvr>
    <a:masterClrMapping/>
  </p:clrMapOvr>
  <mc:AlternateContent xmlns:mc="http://schemas.openxmlformats.org/markup-compatibility/2006" xmlns:p14="http://schemas.microsoft.com/office/powerpoint/2010/main">
    <mc:Choice Requires="p14">
      <p:transition spd="slow" p14:dur="2000" advTm="38116"/>
    </mc:Choice>
    <mc:Fallback xmlns="">
      <p:transition spd="slow" advTm="3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Drucken von PH-Computern</a:t>
            </a:r>
          </a:p>
        </p:txBody>
      </p:sp>
      <p:sp>
        <p:nvSpPr>
          <p:cNvPr id="3" name="Inhaltsplatzhalter 2"/>
          <p:cNvSpPr>
            <a:spLocks noGrp="1"/>
          </p:cNvSpPr>
          <p:nvPr>
            <p:ph idx="1"/>
          </p:nvPr>
        </p:nvSpPr>
        <p:spPr/>
        <p:txBody>
          <a:bodyPr/>
          <a:lstStyle/>
          <a:p>
            <a:pPr marL="0" indent="0">
              <a:buNone/>
            </a:pPr>
            <a:r>
              <a:rPr lang="de-DE"/>
              <a:t>\\frmpps05\FRP-FollowMe-STUD</a:t>
            </a:r>
            <a:br>
              <a:rPr lang="de-DE" dirty="0"/>
            </a:br>
            <a:r>
              <a:rPr lang="de-DE"/>
              <a:t>\\frmpps05\FRP-FollowMe-STUD-Folie</a:t>
            </a:r>
            <a:endParaRPr lang="de-DE" dirty="0"/>
          </a:p>
        </p:txBody>
      </p:sp>
      <p:sp>
        <p:nvSpPr>
          <p:cNvPr id="6" name="Pfeil nach unten 5"/>
          <p:cNvSpPr/>
          <p:nvPr/>
        </p:nvSpPr>
        <p:spPr>
          <a:xfrm>
            <a:off x="2267149" y="3049910"/>
            <a:ext cx="576064" cy="360040"/>
          </a:xfrm>
          <a:prstGeom prst="downArrow">
            <a:avLst/>
          </a:prstGeom>
          <a:solidFill>
            <a:srgbClr val="FF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unten 6"/>
          <p:cNvSpPr/>
          <p:nvPr/>
        </p:nvSpPr>
        <p:spPr>
          <a:xfrm>
            <a:off x="4758854" y="3049910"/>
            <a:ext cx="576064" cy="360040"/>
          </a:xfrm>
          <a:prstGeom prst="downArrow">
            <a:avLst/>
          </a:prstGeom>
          <a:solidFill>
            <a:srgbClr val="FFB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4" descr="Unbenan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2747020"/>
            <a:ext cx="5495925"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feil nach unten 8"/>
          <p:cNvSpPr/>
          <p:nvPr/>
        </p:nvSpPr>
        <p:spPr>
          <a:xfrm rot="10800000">
            <a:off x="2123133" y="3320987"/>
            <a:ext cx="576064" cy="396044"/>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unten 9"/>
          <p:cNvSpPr/>
          <p:nvPr/>
        </p:nvSpPr>
        <p:spPr>
          <a:xfrm rot="5400000">
            <a:off x="5715056" y="3053054"/>
            <a:ext cx="576064" cy="396044"/>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SMARTInkShape-11"/>
          <p:cNvSpPr/>
          <p:nvPr/>
        </p:nvSpPr>
        <p:spPr>
          <a:xfrm>
            <a:off x="-1460500" y="6305550"/>
            <a:ext cx="44451" cy="12701"/>
          </a:xfrm>
          <a:custGeom>
            <a:avLst/>
            <a:gdLst/>
            <a:ahLst/>
            <a:cxnLst/>
            <a:rect l="0" t="0" r="0" b="0"/>
            <a:pathLst>
              <a:path w="44451" h="12701">
                <a:moveTo>
                  <a:pt x="0" y="0"/>
                </a:moveTo>
                <a:lnTo>
                  <a:pt x="6350" y="6350"/>
                </a:lnTo>
                <a:lnTo>
                  <a:pt x="18560" y="6350"/>
                </a:lnTo>
                <a:lnTo>
                  <a:pt x="24241" y="8232"/>
                </a:lnTo>
                <a:lnTo>
                  <a:pt x="30267" y="11817"/>
                </a:lnTo>
                <a:lnTo>
                  <a:pt x="44450" y="1270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92F077C6-1EB5-4454-98C0-A03E52A3C933}"/>
              </a:ext>
            </a:extLst>
          </p:cNvPr>
          <p:cNvSpPr>
            <a:spLocks noGrp="1"/>
          </p:cNvSpPr>
          <p:nvPr>
            <p:ph type="sldNum" sz="quarter" idx="12"/>
          </p:nvPr>
        </p:nvSpPr>
        <p:spPr/>
        <p:txBody>
          <a:bodyPr/>
          <a:lstStyle/>
          <a:p>
            <a:fld id="{0C7C2DC1-37A2-419C-92BC-663CAC8A88F6}" type="slidenum">
              <a:rPr lang="de-DE" smtClean="0"/>
              <a:t>15</a:t>
            </a:fld>
            <a:endParaRPr lang="de-DE"/>
          </a:p>
        </p:txBody>
      </p:sp>
      <p:pic>
        <p:nvPicPr>
          <p:cNvPr id="12" name="Audio 11">
            <a:hlinkClick r:id="" action="ppaction://media"/>
            <a:extLst>
              <a:ext uri="{FF2B5EF4-FFF2-40B4-BE49-F238E27FC236}">
                <a16:creationId xmlns:a16="http://schemas.microsoft.com/office/drawing/2014/main" id="{34285C8C-9EC4-8B87-62AF-1ECA445E3C7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09486053"/>
      </p:ext>
    </p:extLst>
  </p:cSld>
  <p:clrMapOvr>
    <a:masterClrMapping/>
  </p:clrMapOvr>
  <mc:AlternateContent xmlns:mc="http://schemas.openxmlformats.org/markup-compatibility/2006" xmlns:p14="http://schemas.microsoft.com/office/powerpoint/2010/main">
    <mc:Choice Requires="p14">
      <p:transition spd="slow" p14:dur="2000" advTm="39042"/>
    </mc:Choice>
    <mc:Fallback xmlns="">
      <p:transition spd="slow" advTm="3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9" grpId="0" animBg="1"/>
      <p:bldP spid="9" grpId="1"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653" y="1301453"/>
            <a:ext cx="6226596" cy="451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normAutofit/>
          </a:bodyPr>
          <a:lstStyle/>
          <a:p>
            <a:r>
              <a:rPr lang="de-DE" dirty="0"/>
              <a:t>Drucken von PH-Computern</a:t>
            </a:r>
          </a:p>
        </p:txBody>
      </p:sp>
      <p:sp>
        <p:nvSpPr>
          <p:cNvPr id="7" name="Pfeil nach unten 6"/>
          <p:cNvSpPr/>
          <p:nvPr/>
        </p:nvSpPr>
        <p:spPr>
          <a:xfrm rot="10800000">
            <a:off x="1403648" y="1556791"/>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unten 9"/>
          <p:cNvSpPr/>
          <p:nvPr/>
        </p:nvSpPr>
        <p:spPr>
          <a:xfrm rot="16200000">
            <a:off x="349188" y="3897052"/>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Pfeil nach unten 6">
            <a:extLst>
              <a:ext uri="{FF2B5EF4-FFF2-40B4-BE49-F238E27FC236}">
                <a16:creationId xmlns:a16="http://schemas.microsoft.com/office/drawing/2014/main" id="{2C14083C-2792-421D-8C81-56F928F9AF05}"/>
              </a:ext>
            </a:extLst>
          </p:cNvPr>
          <p:cNvSpPr/>
          <p:nvPr/>
        </p:nvSpPr>
        <p:spPr>
          <a:xfrm rot="10800000">
            <a:off x="1312588" y="4185084"/>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unten 6">
            <a:extLst>
              <a:ext uri="{FF2B5EF4-FFF2-40B4-BE49-F238E27FC236}">
                <a16:creationId xmlns:a16="http://schemas.microsoft.com/office/drawing/2014/main" id="{A9E064E9-C5A2-49CF-986D-4DA596C83795}"/>
              </a:ext>
            </a:extLst>
          </p:cNvPr>
          <p:cNvSpPr/>
          <p:nvPr/>
        </p:nvSpPr>
        <p:spPr>
          <a:xfrm rot="5400000">
            <a:off x="6640596" y="3653606"/>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7021E777-C80B-41B9-B5EF-49151230B9F3}"/>
              </a:ext>
            </a:extLst>
          </p:cNvPr>
          <p:cNvSpPr>
            <a:spLocks noGrp="1"/>
          </p:cNvSpPr>
          <p:nvPr>
            <p:ph type="sldNum" sz="quarter" idx="12"/>
          </p:nvPr>
        </p:nvSpPr>
        <p:spPr/>
        <p:txBody>
          <a:bodyPr/>
          <a:lstStyle/>
          <a:p>
            <a:fld id="{0C7C2DC1-37A2-419C-92BC-663CAC8A88F6}" type="slidenum">
              <a:rPr lang="de-DE" smtClean="0"/>
              <a:t>16</a:t>
            </a:fld>
            <a:endParaRPr lang="de-DE"/>
          </a:p>
        </p:txBody>
      </p:sp>
      <p:pic>
        <p:nvPicPr>
          <p:cNvPr id="8" name="Audio 7">
            <a:hlinkClick r:id="" action="ppaction://media"/>
            <a:extLst>
              <a:ext uri="{FF2B5EF4-FFF2-40B4-BE49-F238E27FC236}">
                <a16:creationId xmlns:a16="http://schemas.microsoft.com/office/drawing/2014/main" id="{76C2CD05-F199-297D-FCD5-3761559A8A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63047646"/>
      </p:ext>
    </p:extLst>
  </p:cSld>
  <p:clrMapOvr>
    <a:masterClrMapping/>
  </p:clrMapOvr>
  <mc:AlternateContent xmlns:mc="http://schemas.openxmlformats.org/markup-compatibility/2006" xmlns:p14="http://schemas.microsoft.com/office/powerpoint/2010/main">
    <mc:Choice Requires="p14">
      <p:transition spd="slow" p14:dur="2000" advTm="45251"/>
    </mc:Choice>
    <mc:Fallback xmlns="">
      <p:transition spd="slow" advTm="45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7" grpId="0" animBg="1"/>
      <p:bldP spid="10" grpId="0" animBg="1"/>
      <p:bldP spid="10" grpId="1" animBg="1"/>
      <p:bldP spid="3" grpId="0" animBg="1"/>
      <p:bldP spid="3"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Drucken von PH-Computern</a:t>
            </a:r>
          </a:p>
        </p:txBody>
      </p:sp>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652" y="1301451"/>
            <a:ext cx="7210425"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Pfeil nach unten 7"/>
          <p:cNvSpPr/>
          <p:nvPr/>
        </p:nvSpPr>
        <p:spPr>
          <a:xfrm rot="16200000">
            <a:off x="2015716" y="3753036"/>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u="sng" dirty="0"/>
          </a:p>
        </p:txBody>
      </p:sp>
      <p:sp>
        <p:nvSpPr>
          <p:cNvPr id="6" name="Pfeil nach unten 7">
            <a:extLst>
              <a:ext uri="{FF2B5EF4-FFF2-40B4-BE49-F238E27FC236}">
                <a16:creationId xmlns:a16="http://schemas.microsoft.com/office/drawing/2014/main" id="{FCE188F2-0D32-4681-9707-A7C1EC3B2FD3}"/>
              </a:ext>
            </a:extLst>
          </p:cNvPr>
          <p:cNvSpPr/>
          <p:nvPr/>
        </p:nvSpPr>
        <p:spPr>
          <a:xfrm rot="16200000">
            <a:off x="2015716" y="4619798"/>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u="sng" dirty="0"/>
          </a:p>
        </p:txBody>
      </p:sp>
      <p:sp>
        <p:nvSpPr>
          <p:cNvPr id="3" name="Foliennummernplatzhalter 2">
            <a:extLst>
              <a:ext uri="{FF2B5EF4-FFF2-40B4-BE49-F238E27FC236}">
                <a16:creationId xmlns:a16="http://schemas.microsoft.com/office/drawing/2014/main" id="{361E353E-B4FE-43F4-8ACA-7A75E7513F51}"/>
              </a:ext>
            </a:extLst>
          </p:cNvPr>
          <p:cNvSpPr>
            <a:spLocks noGrp="1"/>
          </p:cNvSpPr>
          <p:nvPr>
            <p:ph type="sldNum" sz="quarter" idx="12"/>
          </p:nvPr>
        </p:nvSpPr>
        <p:spPr/>
        <p:txBody>
          <a:bodyPr/>
          <a:lstStyle/>
          <a:p>
            <a:fld id="{0C7C2DC1-37A2-419C-92BC-663CAC8A88F6}" type="slidenum">
              <a:rPr lang="de-DE" smtClean="0"/>
              <a:t>17</a:t>
            </a:fld>
            <a:endParaRPr lang="de-DE"/>
          </a:p>
        </p:txBody>
      </p:sp>
      <p:pic>
        <p:nvPicPr>
          <p:cNvPr id="11" name="Audio 10">
            <a:hlinkClick r:id="" action="ppaction://media"/>
            <a:extLst>
              <a:ext uri="{FF2B5EF4-FFF2-40B4-BE49-F238E27FC236}">
                <a16:creationId xmlns:a16="http://schemas.microsoft.com/office/drawing/2014/main" id="{60B9140F-1161-A2A5-B0D2-B97A19ECA62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35763734"/>
      </p:ext>
    </p:extLst>
  </p:cSld>
  <p:clrMapOvr>
    <a:masterClrMapping/>
  </p:clrMapOvr>
  <mc:AlternateContent xmlns:mc="http://schemas.openxmlformats.org/markup-compatibility/2006" xmlns:p14="http://schemas.microsoft.com/office/powerpoint/2010/main">
    <mc:Choice Requires="p14">
      <p:transition spd="slow" p14:dur="2000" advTm="17796"/>
    </mc:Choice>
    <mc:Fallback xmlns="">
      <p:transition spd="slow" advTm="1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Y:\Gruppen\tutoren\ErstiEinführung\2018 SS\Material\Kopierer - Ausschnitt.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6647" y="2308618"/>
            <a:ext cx="6424613" cy="32512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Drucken vom USB-Stick</a:t>
            </a:r>
          </a:p>
        </p:txBody>
      </p:sp>
      <p:sp>
        <p:nvSpPr>
          <p:cNvPr id="13" name="Pfeil nach unten 12"/>
          <p:cNvSpPr/>
          <p:nvPr/>
        </p:nvSpPr>
        <p:spPr>
          <a:xfrm rot="14370443">
            <a:off x="622541" y="4183469"/>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EFA08B47-0A38-40B3-A75A-194CAD760846}"/>
              </a:ext>
            </a:extLst>
          </p:cNvPr>
          <p:cNvGrpSpPr/>
          <p:nvPr/>
        </p:nvGrpSpPr>
        <p:grpSpPr>
          <a:xfrm>
            <a:off x="6283618" y="3070621"/>
            <a:ext cx="1548983" cy="935037"/>
            <a:chOff x="6283618" y="3070621"/>
            <a:chExt cx="1548983" cy="935037"/>
          </a:xfrm>
          <a:solidFill>
            <a:schemeClr val="accent6"/>
          </a:solidFill>
        </p:grpSpPr>
        <p:sp>
          <p:nvSpPr>
            <p:cNvPr id="6" name="Ellipse 5"/>
            <p:cNvSpPr/>
            <p:nvPr/>
          </p:nvSpPr>
          <p:spPr>
            <a:xfrm>
              <a:off x="6897564" y="3070621"/>
              <a:ext cx="935037" cy="93503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5" name="Picture 7" descr="Bildergebnis für usb 3.0 symbo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4251" y="3393676"/>
              <a:ext cx="601662" cy="288925"/>
            </a:xfrm>
            <a:prstGeom prst="rect">
              <a:avLst/>
            </a:prstGeom>
            <a:grpFill/>
            <a:ln w="9525">
              <a:solidFill>
                <a:srgbClr val="000000"/>
              </a:solidFill>
              <a:miter lim="800000"/>
              <a:headEnd/>
              <a:tailEnd/>
            </a:ln>
          </p:spPr>
        </p:pic>
        <p:sp>
          <p:nvSpPr>
            <p:cNvPr id="9" name="Pfeil nach unten 10">
              <a:extLst>
                <a:ext uri="{FF2B5EF4-FFF2-40B4-BE49-F238E27FC236}">
                  <a16:creationId xmlns:a16="http://schemas.microsoft.com/office/drawing/2014/main" id="{B43A868C-831E-4D0C-9674-2F435B28638D}"/>
                </a:ext>
              </a:extLst>
            </p:cNvPr>
            <p:cNvSpPr/>
            <p:nvPr/>
          </p:nvSpPr>
          <p:spPr>
            <a:xfrm rot="5400000">
              <a:off x="6175606" y="3342617"/>
              <a:ext cx="576064" cy="360040"/>
            </a:xfrm>
            <a:prstGeom prst="downArrow">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 name="Foliennummernplatzhalter 3">
            <a:extLst>
              <a:ext uri="{FF2B5EF4-FFF2-40B4-BE49-F238E27FC236}">
                <a16:creationId xmlns:a16="http://schemas.microsoft.com/office/drawing/2014/main" id="{D212201D-7E72-4A23-BDEB-E0B8CEF71C10}"/>
              </a:ext>
            </a:extLst>
          </p:cNvPr>
          <p:cNvSpPr>
            <a:spLocks noGrp="1"/>
          </p:cNvSpPr>
          <p:nvPr>
            <p:ph type="sldNum" sz="quarter" idx="12"/>
          </p:nvPr>
        </p:nvSpPr>
        <p:spPr/>
        <p:txBody>
          <a:bodyPr/>
          <a:lstStyle/>
          <a:p>
            <a:fld id="{0C7C2DC1-37A2-419C-92BC-663CAC8A88F6}" type="slidenum">
              <a:rPr lang="de-DE" smtClean="0"/>
              <a:t>18</a:t>
            </a:fld>
            <a:endParaRPr lang="de-DE"/>
          </a:p>
        </p:txBody>
      </p:sp>
      <p:pic>
        <p:nvPicPr>
          <p:cNvPr id="17" name="Audio 16">
            <a:hlinkClick r:id="" action="ppaction://media"/>
            <a:extLst>
              <a:ext uri="{FF2B5EF4-FFF2-40B4-BE49-F238E27FC236}">
                <a16:creationId xmlns:a16="http://schemas.microsoft.com/office/drawing/2014/main" id="{AE295E2C-4B0B-3AC0-6B38-6E025CA646E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86177748"/>
      </p:ext>
    </p:extLst>
  </p:cSld>
  <p:clrMapOvr>
    <a:masterClrMapping/>
  </p:clrMapOvr>
  <mc:AlternateContent xmlns:mc="http://schemas.openxmlformats.org/markup-compatibility/2006" xmlns:p14="http://schemas.microsoft.com/office/powerpoint/2010/main">
    <mc:Choice Requires="p14">
      <p:transition spd="slow" p14:dur="2000" advTm="19875"/>
    </mc:Choice>
    <mc:Fallback xmlns="">
      <p:transition spd="slow" advTm="19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7"/>
                </p:tgtEl>
              </p:cMediaNode>
            </p:audio>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Drucken per E-Mail</a:t>
            </a:r>
          </a:p>
        </p:txBody>
      </p:sp>
      <p:sp>
        <p:nvSpPr>
          <p:cNvPr id="6" name="Inhaltsplatzhalter 2">
            <a:extLst>
              <a:ext uri="{FF2B5EF4-FFF2-40B4-BE49-F238E27FC236}">
                <a16:creationId xmlns:a16="http://schemas.microsoft.com/office/drawing/2014/main" id="{4A635743-7C21-4A2A-A875-1839D7FC8396}"/>
              </a:ext>
            </a:extLst>
          </p:cNvPr>
          <p:cNvSpPr>
            <a:spLocks noGrp="1"/>
          </p:cNvSpPr>
          <p:nvPr>
            <p:ph idx="1"/>
          </p:nvPr>
        </p:nvSpPr>
        <p:spPr>
          <a:xfrm>
            <a:off x="457200" y="1600200"/>
            <a:ext cx="8229600" cy="4525963"/>
          </a:xfrm>
        </p:spPr>
        <p:txBody>
          <a:bodyPr>
            <a:normAutofit/>
          </a:bodyPr>
          <a:lstStyle/>
          <a:p>
            <a:r>
              <a:rPr lang="de-DE" dirty="0"/>
              <a:t>E-Mail von der eigenen PH-Mailadresse an:</a:t>
            </a:r>
          </a:p>
          <a:p>
            <a:endParaRPr lang="de-DE" dirty="0">
              <a:solidFill>
                <a:schemeClr val="accent1">
                  <a:lumMod val="75000"/>
                </a:schemeClr>
              </a:solidFill>
            </a:endParaRPr>
          </a:p>
          <a:p>
            <a:pPr marL="0" indent="0" algn="ctr">
              <a:buNone/>
            </a:pPr>
            <a:r>
              <a:rPr lang="de-DE" sz="4000" dirty="0">
                <a:solidFill>
                  <a:schemeClr val="accent1">
                    <a:lumMod val="75000"/>
                  </a:schemeClr>
                </a:solidFill>
              </a:rPr>
              <a:t>mobileprint@ph-freiburg.de</a:t>
            </a:r>
          </a:p>
          <a:p>
            <a:endParaRPr lang="de-DE" dirty="0"/>
          </a:p>
          <a:p>
            <a:r>
              <a:rPr lang="de-DE" dirty="0"/>
              <a:t>Abrufbar über „Secure Print“</a:t>
            </a:r>
          </a:p>
        </p:txBody>
      </p:sp>
      <p:sp>
        <p:nvSpPr>
          <p:cNvPr id="3" name="Foliennummernplatzhalter 2">
            <a:extLst>
              <a:ext uri="{FF2B5EF4-FFF2-40B4-BE49-F238E27FC236}">
                <a16:creationId xmlns:a16="http://schemas.microsoft.com/office/drawing/2014/main" id="{97207A00-1815-4382-8986-3C1E070908F0}"/>
              </a:ext>
            </a:extLst>
          </p:cNvPr>
          <p:cNvSpPr>
            <a:spLocks noGrp="1"/>
          </p:cNvSpPr>
          <p:nvPr>
            <p:ph type="sldNum" sz="quarter" idx="12"/>
          </p:nvPr>
        </p:nvSpPr>
        <p:spPr/>
        <p:txBody>
          <a:bodyPr/>
          <a:lstStyle/>
          <a:p>
            <a:fld id="{0C7C2DC1-37A2-419C-92BC-663CAC8A88F6}" type="slidenum">
              <a:rPr lang="de-DE" smtClean="0"/>
              <a:t>19</a:t>
            </a:fld>
            <a:endParaRPr lang="de-DE"/>
          </a:p>
        </p:txBody>
      </p:sp>
      <p:pic>
        <p:nvPicPr>
          <p:cNvPr id="9" name="Audio 8">
            <a:hlinkClick r:id="" action="ppaction://media"/>
            <a:extLst>
              <a:ext uri="{FF2B5EF4-FFF2-40B4-BE49-F238E27FC236}">
                <a16:creationId xmlns:a16="http://schemas.microsoft.com/office/drawing/2014/main" id="{F1DE435A-715B-74BC-6B98-203BE7B4D2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0348255"/>
      </p:ext>
    </p:extLst>
  </p:cSld>
  <p:clrMapOvr>
    <a:masterClrMapping/>
  </p:clrMapOvr>
  <mc:AlternateContent xmlns:mc="http://schemas.openxmlformats.org/markup-compatibility/2006" xmlns:p14="http://schemas.microsoft.com/office/powerpoint/2010/main">
    <mc:Choice Requires="p14">
      <p:transition spd="slow" p14:dur="2000" advTm="20698"/>
    </mc:Choice>
    <mc:Fallback xmlns="">
      <p:transition spd="slow" advTm="2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b="1" dirty="0"/>
              <a:t>Inhalte</a:t>
            </a:r>
          </a:p>
        </p:txBody>
      </p:sp>
      <p:sp>
        <p:nvSpPr>
          <p:cNvPr id="3" name="Inhaltsplatzhalter 2"/>
          <p:cNvSpPr>
            <a:spLocks noGrp="1"/>
          </p:cNvSpPr>
          <p:nvPr>
            <p:ph idx="1"/>
          </p:nvPr>
        </p:nvSpPr>
        <p:spPr/>
        <p:txBody>
          <a:bodyPr>
            <a:normAutofit/>
          </a:bodyPr>
          <a:lstStyle/>
          <a:p>
            <a:pPr>
              <a:lnSpc>
                <a:spcPts val="3840"/>
              </a:lnSpc>
            </a:pPr>
            <a:r>
              <a:rPr lang="de-DE" dirty="0"/>
              <a:t>PH-Passwort ändern</a:t>
            </a:r>
          </a:p>
          <a:p>
            <a:pPr>
              <a:lnSpc>
                <a:spcPts val="3840"/>
              </a:lnSpc>
            </a:pPr>
            <a:r>
              <a:rPr lang="de-DE" dirty="0"/>
              <a:t>Das ZIK</a:t>
            </a:r>
          </a:p>
          <a:p>
            <a:pPr>
              <a:lnSpc>
                <a:spcPts val="3840"/>
              </a:lnSpc>
            </a:pPr>
            <a:r>
              <a:rPr lang="de-DE" dirty="0"/>
              <a:t>Drucken, kopieren &amp; scannen</a:t>
            </a:r>
          </a:p>
          <a:p>
            <a:pPr>
              <a:lnSpc>
                <a:spcPts val="3840"/>
              </a:lnSpc>
            </a:pPr>
            <a:r>
              <a:rPr lang="de-DE" dirty="0"/>
              <a:t>ILIAS &amp; LSF</a:t>
            </a:r>
          </a:p>
          <a:p>
            <a:pPr>
              <a:lnSpc>
                <a:spcPts val="3840"/>
              </a:lnSpc>
            </a:pPr>
            <a:r>
              <a:rPr lang="de-DE" dirty="0"/>
              <a:t>E-Mail</a:t>
            </a:r>
          </a:p>
          <a:p>
            <a:pPr>
              <a:lnSpc>
                <a:spcPts val="3840"/>
              </a:lnSpc>
            </a:pPr>
            <a:r>
              <a:rPr lang="de-DE" dirty="0"/>
              <a:t>WLAN-Zugang</a:t>
            </a:r>
          </a:p>
        </p:txBody>
      </p:sp>
      <p:sp>
        <p:nvSpPr>
          <p:cNvPr id="4" name="Foliennummernplatzhalter 3">
            <a:extLst>
              <a:ext uri="{FF2B5EF4-FFF2-40B4-BE49-F238E27FC236}">
                <a16:creationId xmlns:a16="http://schemas.microsoft.com/office/drawing/2014/main" id="{5381103F-05E1-4E92-A9ED-AE3260B8251C}"/>
              </a:ext>
            </a:extLst>
          </p:cNvPr>
          <p:cNvSpPr>
            <a:spLocks noGrp="1"/>
          </p:cNvSpPr>
          <p:nvPr>
            <p:ph type="sldNum" sz="quarter" idx="12"/>
          </p:nvPr>
        </p:nvSpPr>
        <p:spPr/>
        <p:txBody>
          <a:bodyPr/>
          <a:lstStyle/>
          <a:p>
            <a:fld id="{0C7C2DC1-37A2-419C-92BC-663CAC8A88F6}" type="slidenum">
              <a:rPr lang="de-DE" smtClean="0"/>
              <a:t>2</a:t>
            </a:fld>
            <a:endParaRPr lang="de-DE"/>
          </a:p>
        </p:txBody>
      </p:sp>
      <p:pic>
        <p:nvPicPr>
          <p:cNvPr id="14" name="Audio 13">
            <a:hlinkClick r:id="" action="ppaction://media"/>
            <a:extLst>
              <a:ext uri="{FF2B5EF4-FFF2-40B4-BE49-F238E27FC236}">
                <a16:creationId xmlns:a16="http://schemas.microsoft.com/office/drawing/2014/main" id="{B9CE45B0-3C80-0E28-5103-7913B91DD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9142758"/>
      </p:ext>
    </p:extLst>
  </p:cSld>
  <p:clrMapOvr>
    <a:masterClrMapping/>
  </p:clrMapOvr>
  <mc:AlternateContent xmlns:mc="http://schemas.openxmlformats.org/markup-compatibility/2006" xmlns:p14="http://schemas.microsoft.com/office/powerpoint/2010/main">
    <mc:Choice Requires="p14">
      <p:transition spd="slow" p14:dur="2000" advTm="31821"/>
    </mc:Choice>
    <mc:Fallback xmlns="">
      <p:transition spd="slow" advTm="3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6DE80E2-545D-4E03-8025-5961D3B0AAC0}"/>
              </a:ext>
            </a:extLst>
          </p:cNvPr>
          <p:cNvSpPr/>
          <p:nvPr/>
        </p:nvSpPr>
        <p:spPr>
          <a:xfrm>
            <a:off x="4932040" y="1677777"/>
            <a:ext cx="1276568" cy="1463191"/>
          </a:xfrm>
          <a:prstGeom prst="rect">
            <a:avLst/>
          </a:prstGeom>
          <a:solidFill>
            <a:srgbClr val="FFB00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a:t>Preise</a:t>
            </a:r>
          </a:p>
        </p:txBody>
      </p:sp>
      <p:sp>
        <p:nvSpPr>
          <p:cNvPr id="3" name="Inhaltsplatzhalter 2"/>
          <p:cNvSpPr>
            <a:spLocks noGrp="1"/>
          </p:cNvSpPr>
          <p:nvPr>
            <p:ph idx="1"/>
          </p:nvPr>
        </p:nvSpPr>
        <p:spPr/>
        <p:txBody>
          <a:bodyPr/>
          <a:lstStyle/>
          <a:p>
            <a:r>
              <a:rPr lang="de-DE" dirty="0"/>
              <a:t>DIN A4	schwarz-weiß	0,05€</a:t>
            </a:r>
            <a:br>
              <a:rPr lang="de-DE" dirty="0"/>
            </a:br>
            <a:r>
              <a:rPr lang="de-DE" dirty="0"/>
              <a:t>		farbig		0,20€</a:t>
            </a:r>
            <a:br>
              <a:rPr lang="de-DE" dirty="0"/>
            </a:br>
            <a:r>
              <a:rPr lang="de-DE" dirty="0"/>
              <a:t>		Folie			0,30€</a:t>
            </a:r>
          </a:p>
          <a:p>
            <a:r>
              <a:rPr lang="de-DE" dirty="0"/>
              <a:t>DIN A3	schwarz-weiß	0,10€</a:t>
            </a:r>
            <a:br>
              <a:rPr lang="de-DE" dirty="0"/>
            </a:br>
            <a:r>
              <a:rPr lang="de-DE" dirty="0"/>
              <a:t>		farbig		0,40€</a:t>
            </a:r>
          </a:p>
          <a:p>
            <a:r>
              <a:rPr lang="de-DE" dirty="0"/>
              <a:t>Scannen (pro Seite)		0,02€</a:t>
            </a:r>
          </a:p>
        </p:txBody>
      </p:sp>
      <p:sp>
        <p:nvSpPr>
          <p:cNvPr id="4" name="Foliennummernplatzhalter 3">
            <a:extLst>
              <a:ext uri="{FF2B5EF4-FFF2-40B4-BE49-F238E27FC236}">
                <a16:creationId xmlns:a16="http://schemas.microsoft.com/office/drawing/2014/main" id="{E9749738-2E5E-4490-BE27-D457140088E7}"/>
              </a:ext>
            </a:extLst>
          </p:cNvPr>
          <p:cNvSpPr>
            <a:spLocks noGrp="1"/>
          </p:cNvSpPr>
          <p:nvPr>
            <p:ph type="sldNum" sz="quarter" idx="12"/>
          </p:nvPr>
        </p:nvSpPr>
        <p:spPr/>
        <p:txBody>
          <a:bodyPr/>
          <a:lstStyle/>
          <a:p>
            <a:fld id="{0C7C2DC1-37A2-419C-92BC-663CAC8A88F6}" type="slidenum">
              <a:rPr lang="de-DE" smtClean="0"/>
              <a:t>20</a:t>
            </a:fld>
            <a:endParaRPr lang="de-DE"/>
          </a:p>
        </p:txBody>
      </p:sp>
      <p:pic>
        <p:nvPicPr>
          <p:cNvPr id="7" name="Audio 6">
            <a:hlinkClick r:id="" action="ppaction://media"/>
            <a:extLst>
              <a:ext uri="{FF2B5EF4-FFF2-40B4-BE49-F238E27FC236}">
                <a16:creationId xmlns:a16="http://schemas.microsoft.com/office/drawing/2014/main" id="{35649152-C88D-26E5-C28C-83A87A79390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07817043"/>
      </p:ext>
    </p:extLst>
  </p:cSld>
  <p:clrMapOvr>
    <a:masterClrMapping/>
  </p:clrMapOvr>
  <mc:AlternateContent xmlns:mc="http://schemas.openxmlformats.org/markup-compatibility/2006" xmlns:p14="http://schemas.microsoft.com/office/powerpoint/2010/main">
    <mc:Choice Requires="p14">
      <p:transition spd="slow" p14:dur="2000" advTm="18904"/>
    </mc:Choice>
    <mc:Fallback xmlns="">
      <p:transition spd="slow" advTm="1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Druckkonto</a:t>
            </a:r>
          </a:p>
        </p:txBody>
      </p:sp>
      <p:sp>
        <p:nvSpPr>
          <p:cNvPr id="3" name="Inhaltsplatzhalter 2"/>
          <p:cNvSpPr>
            <a:spLocks noGrp="1"/>
          </p:cNvSpPr>
          <p:nvPr>
            <p:ph idx="1"/>
          </p:nvPr>
        </p:nvSpPr>
        <p:spPr/>
        <p:txBody>
          <a:bodyPr/>
          <a:lstStyle/>
          <a:p>
            <a:pPr marL="0" indent="0">
              <a:buNone/>
            </a:pPr>
            <a:r>
              <a:rPr lang="de-DE" b="1" dirty="0"/>
              <a:t>1. Ladeterminal</a:t>
            </a:r>
          </a:p>
          <a:p>
            <a:endParaRPr lang="de-DE" dirty="0"/>
          </a:p>
          <a:p>
            <a:pPr marL="0" indent="0">
              <a:buNone/>
            </a:pPr>
            <a:r>
              <a:rPr lang="de-DE" dirty="0"/>
              <a:t>Standorte:</a:t>
            </a:r>
          </a:p>
          <a:p>
            <a:r>
              <a:rPr lang="de-DE" dirty="0"/>
              <a:t>Bibliothek	</a:t>
            </a:r>
          </a:p>
          <a:p>
            <a:r>
              <a:rPr lang="de-DE" dirty="0"/>
              <a:t>Mensa </a:t>
            </a: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1613496"/>
            <a:ext cx="2615530" cy="405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feil nach unten 5"/>
          <p:cNvSpPr/>
          <p:nvPr/>
        </p:nvSpPr>
        <p:spPr>
          <a:xfrm rot="18965456">
            <a:off x="5798028" y="2381990"/>
            <a:ext cx="960437" cy="600273"/>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unten 5">
            <a:extLst>
              <a:ext uri="{FF2B5EF4-FFF2-40B4-BE49-F238E27FC236}">
                <a16:creationId xmlns:a16="http://schemas.microsoft.com/office/drawing/2014/main" id="{5A4835A2-C196-4BF3-BF4F-FE859153BD53}"/>
              </a:ext>
            </a:extLst>
          </p:cNvPr>
          <p:cNvSpPr/>
          <p:nvPr/>
        </p:nvSpPr>
        <p:spPr>
          <a:xfrm rot="18965456">
            <a:off x="7138579" y="4481459"/>
            <a:ext cx="960437" cy="600273"/>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C3263125-B0D4-4F49-BB00-21E8E36A4CC6}"/>
              </a:ext>
            </a:extLst>
          </p:cNvPr>
          <p:cNvSpPr>
            <a:spLocks noGrp="1"/>
          </p:cNvSpPr>
          <p:nvPr>
            <p:ph type="sldNum" sz="quarter" idx="12"/>
          </p:nvPr>
        </p:nvSpPr>
        <p:spPr/>
        <p:txBody>
          <a:bodyPr/>
          <a:lstStyle/>
          <a:p>
            <a:fld id="{0C7C2DC1-37A2-419C-92BC-663CAC8A88F6}" type="slidenum">
              <a:rPr lang="de-DE" smtClean="0"/>
              <a:t>21</a:t>
            </a:fld>
            <a:endParaRPr lang="de-DE"/>
          </a:p>
        </p:txBody>
      </p:sp>
      <p:pic>
        <p:nvPicPr>
          <p:cNvPr id="11" name="Audio 10">
            <a:hlinkClick r:id="" action="ppaction://media"/>
            <a:extLst>
              <a:ext uri="{FF2B5EF4-FFF2-40B4-BE49-F238E27FC236}">
                <a16:creationId xmlns:a16="http://schemas.microsoft.com/office/drawing/2014/main" id="{DA3F5E8B-BA85-EAD8-FA6A-8E93A5AA318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64038272"/>
      </p:ext>
    </p:extLst>
  </p:cSld>
  <p:clrMapOvr>
    <a:masterClrMapping/>
  </p:clrMapOvr>
  <mc:AlternateContent xmlns:mc="http://schemas.openxmlformats.org/markup-compatibility/2006" xmlns:p14="http://schemas.microsoft.com/office/powerpoint/2010/main">
    <mc:Choice Requires="p14">
      <p:transition spd="slow" p14:dur="2000" advTm="48818"/>
    </mc:Choice>
    <mc:Fallback xmlns="">
      <p:transition spd="slow" advTm="4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Druckkonto</a:t>
            </a:r>
          </a:p>
        </p:txBody>
      </p:sp>
      <p:sp>
        <p:nvSpPr>
          <p:cNvPr id="3" name="Inhaltsplatzhalter 2"/>
          <p:cNvSpPr>
            <a:spLocks noGrp="1"/>
          </p:cNvSpPr>
          <p:nvPr>
            <p:ph idx="1"/>
          </p:nvPr>
        </p:nvSpPr>
        <p:spPr/>
        <p:txBody>
          <a:bodyPr/>
          <a:lstStyle/>
          <a:p>
            <a:pPr marL="0" indent="0">
              <a:buNone/>
            </a:pPr>
            <a:r>
              <a:rPr lang="de-DE" b="1" dirty="0"/>
              <a:t>2. </a:t>
            </a:r>
            <a:r>
              <a:rPr lang="de-DE" b="1" dirty="0" err="1"/>
              <a:t>Umbucher</a:t>
            </a:r>
            <a:endParaRPr lang="de-DE" b="1" dirty="0"/>
          </a:p>
          <a:p>
            <a:pPr marL="0" indent="0">
              <a:buNone/>
            </a:pPr>
            <a:endParaRPr lang="de-DE" dirty="0"/>
          </a:p>
          <a:p>
            <a:pPr marL="0" indent="0">
              <a:buNone/>
            </a:pPr>
            <a:r>
              <a:rPr lang="de-DE" dirty="0"/>
              <a:t>Standorte:</a:t>
            </a:r>
          </a:p>
          <a:p>
            <a:r>
              <a:rPr lang="de-DE" dirty="0"/>
              <a:t>KA 001</a:t>
            </a:r>
          </a:p>
          <a:p>
            <a:r>
              <a:rPr lang="de-DE" dirty="0"/>
              <a:t>Bibliothek</a:t>
            </a:r>
          </a:p>
          <a:p>
            <a:r>
              <a:rPr lang="de-DE" dirty="0"/>
              <a:t>Mensa</a:t>
            </a:r>
          </a:p>
        </p:txBody>
      </p:sp>
      <p:pic>
        <p:nvPicPr>
          <p:cNvPr id="5" name="Picture 3">
            <a:extLst>
              <a:ext uri="{FF2B5EF4-FFF2-40B4-BE49-F238E27FC236}">
                <a16:creationId xmlns:a16="http://schemas.microsoft.com/office/drawing/2014/main" id="{ED31F217-E49D-4494-B94C-EF35540EE1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9244" y="1613495"/>
            <a:ext cx="2634199" cy="4072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liennummernplatzhalter 5">
            <a:extLst>
              <a:ext uri="{FF2B5EF4-FFF2-40B4-BE49-F238E27FC236}">
                <a16:creationId xmlns:a16="http://schemas.microsoft.com/office/drawing/2014/main" id="{D83B304A-6F88-49EC-AE63-24CFF5FAA80F}"/>
              </a:ext>
            </a:extLst>
          </p:cNvPr>
          <p:cNvSpPr>
            <a:spLocks noGrp="1"/>
          </p:cNvSpPr>
          <p:nvPr>
            <p:ph type="sldNum" sz="quarter" idx="12"/>
          </p:nvPr>
        </p:nvSpPr>
        <p:spPr/>
        <p:txBody>
          <a:bodyPr/>
          <a:lstStyle/>
          <a:p>
            <a:fld id="{0C7C2DC1-37A2-419C-92BC-663CAC8A88F6}" type="slidenum">
              <a:rPr lang="de-DE" smtClean="0"/>
              <a:t>22</a:t>
            </a:fld>
            <a:endParaRPr lang="de-DE"/>
          </a:p>
        </p:txBody>
      </p:sp>
      <p:pic>
        <p:nvPicPr>
          <p:cNvPr id="10" name="Audio 9">
            <a:hlinkClick r:id="" action="ppaction://media"/>
            <a:extLst>
              <a:ext uri="{FF2B5EF4-FFF2-40B4-BE49-F238E27FC236}">
                <a16:creationId xmlns:a16="http://schemas.microsoft.com/office/drawing/2014/main" id="{AADF0FBA-7E50-4CED-646B-9057C5110DB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76924430"/>
      </p:ext>
    </p:extLst>
  </p:cSld>
  <p:clrMapOvr>
    <a:masterClrMapping/>
  </p:clrMapOvr>
  <mc:AlternateContent xmlns:mc="http://schemas.openxmlformats.org/markup-compatibility/2006" xmlns:p14="http://schemas.microsoft.com/office/powerpoint/2010/main">
    <mc:Choice Requires="p14">
      <p:transition spd="slow" p14:dur="2000" advTm="33001"/>
    </mc:Choice>
    <mc:Fallback xmlns="">
      <p:transition spd="slow" advTm="3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ILIAS &amp; LSF</a:t>
            </a:r>
          </a:p>
        </p:txBody>
      </p:sp>
      <p:sp>
        <p:nvSpPr>
          <p:cNvPr id="4" name="Rechteck 3"/>
          <p:cNvSpPr/>
          <p:nvPr/>
        </p:nvSpPr>
        <p:spPr>
          <a:xfrm>
            <a:off x="2915816" y="4941168"/>
            <a:ext cx="4968552"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1954C7FB-C054-4E74-8835-9289337E53C6}"/>
              </a:ext>
            </a:extLst>
          </p:cNvPr>
          <p:cNvPicPr>
            <a:picLocks noChangeAspect="1"/>
          </p:cNvPicPr>
          <p:nvPr/>
        </p:nvPicPr>
        <p:blipFill>
          <a:blip r:embed="rId6"/>
          <a:stretch>
            <a:fillRect/>
          </a:stretch>
        </p:blipFill>
        <p:spPr>
          <a:xfrm>
            <a:off x="116073" y="1484784"/>
            <a:ext cx="8911853" cy="3992431"/>
          </a:xfrm>
          <a:prstGeom prst="rect">
            <a:avLst/>
          </a:prstGeom>
        </p:spPr>
      </p:pic>
      <p:sp>
        <p:nvSpPr>
          <p:cNvPr id="7" name="Pfeil nach unten 6"/>
          <p:cNvSpPr/>
          <p:nvPr/>
        </p:nvSpPr>
        <p:spPr>
          <a:xfrm rot="5400000">
            <a:off x="2303748" y="3248980"/>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4">
            <a:extLst>
              <a:ext uri="{FF2B5EF4-FFF2-40B4-BE49-F238E27FC236}">
                <a16:creationId xmlns:a16="http://schemas.microsoft.com/office/drawing/2014/main" id="{F5A62ACC-06C2-445F-B13A-246D37261B40}"/>
              </a:ext>
            </a:extLst>
          </p:cNvPr>
          <p:cNvSpPr>
            <a:spLocks noGrp="1"/>
          </p:cNvSpPr>
          <p:nvPr>
            <p:ph type="sldNum" sz="quarter" idx="12"/>
          </p:nvPr>
        </p:nvSpPr>
        <p:spPr/>
        <p:txBody>
          <a:bodyPr/>
          <a:lstStyle/>
          <a:p>
            <a:fld id="{0C7C2DC1-37A2-419C-92BC-663CAC8A88F6}" type="slidenum">
              <a:rPr lang="de-DE" smtClean="0"/>
              <a:t>23</a:t>
            </a:fld>
            <a:endParaRPr lang="de-DE"/>
          </a:p>
        </p:txBody>
      </p:sp>
      <p:pic>
        <p:nvPicPr>
          <p:cNvPr id="9" name="Audio 8">
            <a:hlinkClick r:id="" action="ppaction://media"/>
            <a:extLst>
              <a:ext uri="{FF2B5EF4-FFF2-40B4-BE49-F238E27FC236}">
                <a16:creationId xmlns:a16="http://schemas.microsoft.com/office/drawing/2014/main" id="{4A0E84E9-BD93-1043-D1E5-083A0760C4E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96535655"/>
      </p:ext>
    </p:extLst>
  </p:cSld>
  <p:clrMapOvr>
    <a:masterClrMapping/>
  </p:clrMapOvr>
  <mc:AlternateContent xmlns:mc="http://schemas.openxmlformats.org/markup-compatibility/2006" xmlns:p14="http://schemas.microsoft.com/office/powerpoint/2010/main">
    <mc:Choice Requires="p14">
      <p:transition spd="slow" p14:dur="2000" advTm="30962"/>
    </mc:Choice>
    <mc:Fallback xmlns="">
      <p:transition spd="slow" advTm="30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E-Mail</a:t>
            </a:r>
          </a:p>
        </p:txBody>
      </p:sp>
      <p:sp>
        <p:nvSpPr>
          <p:cNvPr id="6" name="Rechteck 5"/>
          <p:cNvSpPr/>
          <p:nvPr/>
        </p:nvSpPr>
        <p:spPr>
          <a:xfrm>
            <a:off x="2915816" y="4941168"/>
            <a:ext cx="4968552"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F4E8790B-379A-4CDA-BF18-B4A5E4CDD261}"/>
              </a:ext>
            </a:extLst>
          </p:cNvPr>
          <p:cNvPicPr>
            <a:picLocks noChangeAspect="1"/>
          </p:cNvPicPr>
          <p:nvPr/>
        </p:nvPicPr>
        <p:blipFill>
          <a:blip r:embed="rId6"/>
          <a:stretch>
            <a:fillRect/>
          </a:stretch>
        </p:blipFill>
        <p:spPr>
          <a:xfrm>
            <a:off x="116073" y="1484784"/>
            <a:ext cx="8911853" cy="3992431"/>
          </a:xfrm>
          <a:prstGeom prst="rect">
            <a:avLst/>
          </a:prstGeom>
        </p:spPr>
      </p:pic>
      <p:sp>
        <p:nvSpPr>
          <p:cNvPr id="7" name="Pfeil nach unten 6"/>
          <p:cNvSpPr/>
          <p:nvPr/>
        </p:nvSpPr>
        <p:spPr>
          <a:xfrm rot="5400000">
            <a:off x="2645786" y="4347102"/>
            <a:ext cx="576064" cy="324036"/>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B8269A2C-5FA0-4AC3-A9DB-F986BBB2D322}"/>
              </a:ext>
            </a:extLst>
          </p:cNvPr>
          <p:cNvSpPr>
            <a:spLocks noGrp="1"/>
          </p:cNvSpPr>
          <p:nvPr>
            <p:ph type="sldNum" sz="quarter" idx="12"/>
          </p:nvPr>
        </p:nvSpPr>
        <p:spPr/>
        <p:txBody>
          <a:bodyPr/>
          <a:lstStyle/>
          <a:p>
            <a:fld id="{0C7C2DC1-37A2-419C-92BC-663CAC8A88F6}" type="slidenum">
              <a:rPr lang="de-DE" smtClean="0"/>
              <a:t>24</a:t>
            </a:fld>
            <a:endParaRPr lang="de-DE"/>
          </a:p>
        </p:txBody>
      </p:sp>
      <p:pic>
        <p:nvPicPr>
          <p:cNvPr id="9" name="Audio 8">
            <a:hlinkClick r:id="" action="ppaction://media"/>
            <a:extLst>
              <a:ext uri="{FF2B5EF4-FFF2-40B4-BE49-F238E27FC236}">
                <a16:creationId xmlns:a16="http://schemas.microsoft.com/office/drawing/2014/main" id="{8170CA77-F967-F0AE-E129-597EBF1BCD9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62189530"/>
      </p:ext>
    </p:extLst>
  </p:cSld>
  <p:clrMapOvr>
    <a:masterClrMapping/>
  </p:clrMapOvr>
  <mc:AlternateContent xmlns:mc="http://schemas.openxmlformats.org/markup-compatibility/2006" xmlns:p14="http://schemas.microsoft.com/office/powerpoint/2010/main">
    <mc:Choice Requires="p14">
      <p:transition spd="slow" p14:dur="2000" advTm="44940"/>
    </mc:Choice>
    <mc:Fallback xmlns="">
      <p:transition spd="slow" advTm="4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E-Mail &amp; </a:t>
            </a:r>
            <a:r>
              <a:rPr lang="de-DE" dirty="0" err="1"/>
              <a:t>Homelaufwerk</a:t>
            </a:r>
            <a:endParaRPr lang="de-DE" dirty="0"/>
          </a:p>
        </p:txBody>
      </p:sp>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1638723"/>
            <a:ext cx="7785695" cy="22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feil nach unten 6"/>
          <p:cNvSpPr/>
          <p:nvPr/>
        </p:nvSpPr>
        <p:spPr>
          <a:xfrm>
            <a:off x="5907826" y="1340768"/>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6342" t="8876" r="10739" b="40895"/>
          <a:stretch/>
        </p:blipFill>
        <p:spPr bwMode="auto">
          <a:xfrm>
            <a:off x="691570" y="4077072"/>
            <a:ext cx="6553581" cy="253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Pfeil nach unten 7"/>
          <p:cNvSpPr/>
          <p:nvPr/>
        </p:nvSpPr>
        <p:spPr>
          <a:xfrm>
            <a:off x="4427984" y="5301208"/>
            <a:ext cx="576064" cy="360040"/>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p:cNvSpPr/>
          <p:nvPr/>
        </p:nvSpPr>
        <p:spPr>
          <a:xfrm>
            <a:off x="4139952" y="5733256"/>
            <a:ext cx="36004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1043608" y="6165304"/>
            <a:ext cx="64807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E7EB401B-F059-4091-B33C-78FE652C0BDE}"/>
              </a:ext>
            </a:extLst>
          </p:cNvPr>
          <p:cNvSpPr>
            <a:spLocks noGrp="1"/>
          </p:cNvSpPr>
          <p:nvPr>
            <p:ph type="sldNum" sz="quarter" idx="12"/>
          </p:nvPr>
        </p:nvSpPr>
        <p:spPr/>
        <p:txBody>
          <a:bodyPr/>
          <a:lstStyle/>
          <a:p>
            <a:fld id="{0C7C2DC1-37A2-419C-92BC-663CAC8A88F6}" type="slidenum">
              <a:rPr lang="de-DE" smtClean="0"/>
              <a:t>25</a:t>
            </a:fld>
            <a:endParaRPr lang="de-DE"/>
          </a:p>
        </p:txBody>
      </p:sp>
      <p:pic>
        <p:nvPicPr>
          <p:cNvPr id="13" name="Audio 12">
            <a:hlinkClick r:id="" action="ppaction://media"/>
            <a:extLst>
              <a:ext uri="{FF2B5EF4-FFF2-40B4-BE49-F238E27FC236}">
                <a16:creationId xmlns:a16="http://schemas.microsoft.com/office/drawing/2014/main" id="{7981B320-6F0B-74AF-5A2F-F98F034632E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68345045"/>
      </p:ext>
    </p:extLst>
  </p:cSld>
  <p:clrMapOvr>
    <a:masterClrMapping/>
  </p:clrMapOvr>
  <mc:AlternateContent xmlns:mc="http://schemas.openxmlformats.org/markup-compatibility/2006" xmlns:p14="http://schemas.microsoft.com/office/powerpoint/2010/main">
    <mc:Choice Requires="p14">
      <p:transition spd="slow" p14:dur="2000" advTm="68114"/>
    </mc:Choice>
    <mc:Fallback xmlns="">
      <p:transition spd="slow" advTm="68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WLAN</a:t>
            </a:r>
          </a:p>
        </p:txBody>
      </p:sp>
      <p:sp>
        <p:nvSpPr>
          <p:cNvPr id="3" name="Inhaltsplatzhalter 2"/>
          <p:cNvSpPr>
            <a:spLocks noGrp="1"/>
          </p:cNvSpPr>
          <p:nvPr>
            <p:ph idx="1"/>
          </p:nvPr>
        </p:nvSpPr>
        <p:spPr/>
        <p:txBody>
          <a:bodyPr>
            <a:normAutofit fontScale="85000" lnSpcReduction="20000"/>
          </a:bodyPr>
          <a:lstStyle/>
          <a:p>
            <a:pPr marL="0" indent="0">
              <a:buNone/>
            </a:pPr>
            <a:r>
              <a:rPr lang="de-DE" dirty="0"/>
              <a:t>Netzwerke: </a:t>
            </a:r>
          </a:p>
          <a:p>
            <a:r>
              <a:rPr lang="de-DE" b="1" dirty="0" err="1"/>
              <a:t>wlan-phfr</a:t>
            </a:r>
            <a:r>
              <a:rPr lang="de-DE" dirty="0"/>
              <a:t> (für PH-Mitglieder)</a:t>
            </a:r>
          </a:p>
          <a:p>
            <a:pPr marL="400050" lvl="1" indent="0">
              <a:buNone/>
            </a:pPr>
            <a:r>
              <a:rPr lang="de-DE" dirty="0"/>
              <a:t>benötigt Cisco </a:t>
            </a:r>
            <a:r>
              <a:rPr lang="de-DE" dirty="0" err="1"/>
              <a:t>AnyConnect</a:t>
            </a:r>
            <a:r>
              <a:rPr lang="de-DE" dirty="0"/>
              <a:t> VPN-Client </a:t>
            </a:r>
          </a:p>
          <a:p>
            <a:pPr marL="400050" lvl="1" indent="0">
              <a:buNone/>
            </a:pPr>
            <a:endParaRPr lang="de-DE" dirty="0"/>
          </a:p>
          <a:p>
            <a:r>
              <a:rPr lang="de-DE" dirty="0" err="1"/>
              <a:t>eduroam</a:t>
            </a:r>
            <a:r>
              <a:rPr lang="de-DE" dirty="0"/>
              <a:t> (für Gäste)</a:t>
            </a:r>
          </a:p>
          <a:p>
            <a:pPr marL="400050" lvl="1" indent="0">
              <a:buNone/>
            </a:pPr>
            <a:r>
              <a:rPr lang="de-DE" dirty="0"/>
              <a:t>Benutzername	: </a:t>
            </a:r>
            <a:r>
              <a:rPr lang="de-DE" i="1" dirty="0"/>
              <a:t>&lt;abc123&gt;</a:t>
            </a:r>
            <a:r>
              <a:rPr lang="de-DE" dirty="0"/>
              <a:t>@ph-freiburg.de</a:t>
            </a:r>
          </a:p>
          <a:p>
            <a:pPr marL="400050" lvl="1" indent="0">
              <a:buNone/>
            </a:pPr>
            <a:r>
              <a:rPr lang="de-DE" dirty="0"/>
              <a:t>Passwort		: PH-Passwort</a:t>
            </a:r>
          </a:p>
          <a:p>
            <a:pPr marL="457200" lvl="1" indent="0">
              <a:buNone/>
            </a:pPr>
            <a:endParaRPr lang="de-DE" dirty="0"/>
          </a:p>
          <a:p>
            <a:pPr marL="0" indent="0">
              <a:buNone/>
            </a:pPr>
            <a:endParaRPr lang="de-DE" b="1" dirty="0">
              <a:solidFill>
                <a:srgbClr val="FF0000"/>
              </a:solidFill>
            </a:endParaRPr>
          </a:p>
          <a:p>
            <a:pPr marL="0" indent="0">
              <a:buNone/>
            </a:pPr>
            <a:r>
              <a:rPr lang="de-DE" b="1" dirty="0">
                <a:solidFill>
                  <a:srgbClr val="FF0000"/>
                </a:solidFill>
              </a:rPr>
              <a:t>ACHTUNG: Das Betreiben von mobilen Hotspots </a:t>
            </a:r>
          </a:p>
          <a:p>
            <a:pPr marL="0" indent="0">
              <a:buNone/>
            </a:pPr>
            <a:r>
              <a:rPr lang="de-DE" b="1" dirty="0">
                <a:solidFill>
                  <a:srgbClr val="FF0000"/>
                </a:solidFill>
              </a:rPr>
              <a:t>ist an der PH verboten!</a:t>
            </a:r>
          </a:p>
        </p:txBody>
      </p:sp>
      <p:sp>
        <p:nvSpPr>
          <p:cNvPr id="4" name="Foliennummernplatzhalter 3">
            <a:extLst>
              <a:ext uri="{FF2B5EF4-FFF2-40B4-BE49-F238E27FC236}">
                <a16:creationId xmlns:a16="http://schemas.microsoft.com/office/drawing/2014/main" id="{C90F7A83-F04C-44FB-947F-48775EF44669}"/>
              </a:ext>
            </a:extLst>
          </p:cNvPr>
          <p:cNvSpPr>
            <a:spLocks noGrp="1"/>
          </p:cNvSpPr>
          <p:nvPr>
            <p:ph type="sldNum" sz="quarter" idx="12"/>
          </p:nvPr>
        </p:nvSpPr>
        <p:spPr/>
        <p:txBody>
          <a:bodyPr/>
          <a:lstStyle/>
          <a:p>
            <a:fld id="{0C7C2DC1-37A2-419C-92BC-663CAC8A88F6}" type="slidenum">
              <a:rPr lang="de-DE" smtClean="0"/>
              <a:t>26</a:t>
            </a:fld>
            <a:endParaRPr lang="de-DE"/>
          </a:p>
        </p:txBody>
      </p:sp>
      <p:pic>
        <p:nvPicPr>
          <p:cNvPr id="6" name="Audio 5">
            <a:hlinkClick r:id="" action="ppaction://media"/>
            <a:extLst>
              <a:ext uri="{FF2B5EF4-FFF2-40B4-BE49-F238E27FC236}">
                <a16:creationId xmlns:a16="http://schemas.microsoft.com/office/drawing/2014/main" id="{583A2570-E29B-E4B6-BA67-ED8EB008F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7590421"/>
      </p:ext>
    </p:extLst>
  </p:cSld>
  <p:clrMapOvr>
    <a:masterClrMapping/>
  </p:clrMapOvr>
  <mc:AlternateContent xmlns:mc="http://schemas.openxmlformats.org/markup-compatibility/2006" xmlns:p14="http://schemas.microsoft.com/office/powerpoint/2010/main">
    <mc:Choice Requires="p14">
      <p:transition spd="slow" p14:dur="2000" advTm="59393"/>
    </mc:Choice>
    <mc:Fallback xmlns="">
      <p:transition spd="slow" advTm="59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WLAN-Einrichtung</a:t>
            </a:r>
          </a:p>
        </p:txBody>
      </p:sp>
      <p:pic>
        <p:nvPicPr>
          <p:cNvPr id="6" name="Inhaltsplatzhalter 5">
            <a:extLst>
              <a:ext uri="{FF2B5EF4-FFF2-40B4-BE49-F238E27FC236}">
                <a16:creationId xmlns:a16="http://schemas.microsoft.com/office/drawing/2014/main" id="{03A4E531-5A97-4723-A834-DE5604A64881}"/>
              </a:ext>
            </a:extLst>
          </p:cNvPr>
          <p:cNvPicPr>
            <a:picLocks noGrp="1" noChangeAspect="1"/>
          </p:cNvPicPr>
          <p:nvPr>
            <p:ph idx="1"/>
          </p:nvPr>
        </p:nvPicPr>
        <p:blipFill rotWithShape="1">
          <a:blip r:embed="rId6"/>
          <a:srcRect t="6260" b="7939"/>
          <a:stretch/>
        </p:blipFill>
        <p:spPr>
          <a:xfrm>
            <a:off x="457199" y="1272736"/>
            <a:ext cx="7199275" cy="4892568"/>
          </a:xfrm>
          <a:prstGeom prst="rect">
            <a:avLst/>
          </a:prstGeom>
        </p:spPr>
      </p:pic>
      <p:sp>
        <p:nvSpPr>
          <p:cNvPr id="5" name="Pfeil nach unten 4"/>
          <p:cNvSpPr/>
          <p:nvPr/>
        </p:nvSpPr>
        <p:spPr>
          <a:xfrm rot="3311881">
            <a:off x="1347903" y="3048215"/>
            <a:ext cx="465070" cy="458122"/>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unten 4">
            <a:extLst>
              <a:ext uri="{FF2B5EF4-FFF2-40B4-BE49-F238E27FC236}">
                <a16:creationId xmlns:a16="http://schemas.microsoft.com/office/drawing/2014/main" id="{D0EF35D9-1506-470B-8531-326952FA0642}"/>
              </a:ext>
            </a:extLst>
          </p:cNvPr>
          <p:cNvSpPr/>
          <p:nvPr/>
        </p:nvSpPr>
        <p:spPr>
          <a:xfrm rot="3311881">
            <a:off x="4630555" y="4313703"/>
            <a:ext cx="465070" cy="458122"/>
          </a:xfrm>
          <a:prstGeom prst="down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Gruppieren 3"/>
          <p:cNvGrpSpPr/>
          <p:nvPr/>
        </p:nvGrpSpPr>
        <p:grpSpPr>
          <a:xfrm>
            <a:off x="899592" y="6086111"/>
            <a:ext cx="8280920" cy="648072"/>
            <a:chOff x="843584" y="5850963"/>
            <a:chExt cx="4180236" cy="648072"/>
          </a:xfrm>
        </p:grpSpPr>
        <p:sp>
          <p:nvSpPr>
            <p:cNvPr id="8" name="Rechteck 7">
              <a:extLst>
                <a:ext uri="{FF2B5EF4-FFF2-40B4-BE49-F238E27FC236}">
                  <a16:creationId xmlns:a16="http://schemas.microsoft.com/office/drawing/2014/main" id="{0A5A2317-9DB2-40EB-B71E-EBFE11C9DA3F}"/>
                </a:ext>
              </a:extLst>
            </p:cNvPr>
            <p:cNvSpPr/>
            <p:nvPr/>
          </p:nvSpPr>
          <p:spPr>
            <a:xfrm>
              <a:off x="843584" y="5850963"/>
              <a:ext cx="3888432" cy="648072"/>
            </a:xfrm>
            <a:prstGeom prst="rect">
              <a:avLst/>
            </a:prstGeom>
            <a:solidFill>
              <a:srgbClr val="2F3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909020" y="5891357"/>
              <a:ext cx="4114800" cy="523220"/>
            </a:xfrm>
            <a:prstGeom prst="rect">
              <a:avLst/>
            </a:prstGeom>
            <a:noFill/>
          </p:spPr>
          <p:txBody>
            <a:bodyPr wrap="square" rtlCol="0">
              <a:spAutoFit/>
            </a:bodyPr>
            <a:lstStyle/>
            <a:p>
              <a:r>
                <a:rPr lang="de-DE" sz="2800" dirty="0">
                  <a:solidFill>
                    <a:schemeClr val="bg1"/>
                  </a:solidFill>
                </a:rPr>
                <a:t>https://www.ph-freiburg.de/zik/dienste.html</a:t>
              </a:r>
            </a:p>
          </p:txBody>
        </p:sp>
      </p:grpSp>
      <p:sp>
        <p:nvSpPr>
          <p:cNvPr id="3" name="Foliennummernplatzhalter 2">
            <a:extLst>
              <a:ext uri="{FF2B5EF4-FFF2-40B4-BE49-F238E27FC236}">
                <a16:creationId xmlns:a16="http://schemas.microsoft.com/office/drawing/2014/main" id="{84566C74-26BD-47EE-8E68-D5147E8EC0D1}"/>
              </a:ext>
            </a:extLst>
          </p:cNvPr>
          <p:cNvSpPr>
            <a:spLocks noGrp="1"/>
          </p:cNvSpPr>
          <p:nvPr>
            <p:ph type="sldNum" sz="quarter" idx="12"/>
          </p:nvPr>
        </p:nvSpPr>
        <p:spPr/>
        <p:txBody>
          <a:bodyPr/>
          <a:lstStyle/>
          <a:p>
            <a:fld id="{0C7C2DC1-37A2-419C-92BC-663CAC8A88F6}" type="slidenum">
              <a:rPr lang="de-DE" smtClean="0"/>
              <a:t>27</a:t>
            </a:fld>
            <a:endParaRPr lang="de-DE"/>
          </a:p>
        </p:txBody>
      </p:sp>
      <p:pic>
        <p:nvPicPr>
          <p:cNvPr id="12" name="Audio 11">
            <a:hlinkClick r:id="" action="ppaction://media"/>
            <a:extLst>
              <a:ext uri="{FF2B5EF4-FFF2-40B4-BE49-F238E27FC236}">
                <a16:creationId xmlns:a16="http://schemas.microsoft.com/office/drawing/2014/main" id="{DF60A19C-940B-0FFD-2EE7-38C65FEF508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66258424"/>
      </p:ext>
    </p:extLst>
  </p:cSld>
  <p:clrMapOvr>
    <a:masterClrMapping/>
  </p:clrMapOvr>
  <mc:AlternateContent xmlns:mc="http://schemas.openxmlformats.org/markup-compatibility/2006" xmlns:p14="http://schemas.microsoft.com/office/powerpoint/2010/main">
    <mc:Choice Requires="p14">
      <p:transition spd="slow" p14:dur="2000" advTm="21720"/>
    </mc:Choice>
    <mc:Fallback xmlns="">
      <p:transition spd="slow" advTm="21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bldLst>
      <p:bldP spid="5"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607047"/>
            <a:ext cx="7772400" cy="1470025"/>
          </a:xfrm>
        </p:spPr>
        <p:txBody>
          <a:bodyPr>
            <a:normAutofit/>
          </a:bodyPr>
          <a:lstStyle/>
          <a:p>
            <a:r>
              <a:rPr lang="de-DE" b="1" dirty="0"/>
              <a:t>Viel Spaß an der PH Freiburg</a:t>
            </a:r>
          </a:p>
        </p:txBody>
      </p:sp>
      <p:pic>
        <p:nvPicPr>
          <p:cNvPr id="5" name="Picture 2" descr="V:\ZIK\ZIK-Logo 500x26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274899"/>
            <a:ext cx="1478409" cy="777837"/>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9B2CE0A9-63EF-458D-B5C2-318F644DF4F8}"/>
              </a:ext>
            </a:extLst>
          </p:cNvPr>
          <p:cNvSpPr>
            <a:spLocks noGrp="1"/>
          </p:cNvSpPr>
          <p:nvPr>
            <p:ph type="sldNum" sz="quarter" idx="12"/>
          </p:nvPr>
        </p:nvSpPr>
        <p:spPr/>
        <p:txBody>
          <a:bodyPr/>
          <a:lstStyle/>
          <a:p>
            <a:fld id="{0C7C2DC1-37A2-419C-92BC-663CAC8A88F6}" type="slidenum">
              <a:rPr lang="de-DE" smtClean="0"/>
              <a:t>28</a:t>
            </a:fld>
            <a:endParaRPr lang="de-DE"/>
          </a:p>
        </p:txBody>
      </p:sp>
      <p:pic>
        <p:nvPicPr>
          <p:cNvPr id="7" name="Audio 6">
            <a:hlinkClick r:id="" action="ppaction://media"/>
            <a:extLst>
              <a:ext uri="{FF2B5EF4-FFF2-40B4-BE49-F238E27FC236}">
                <a16:creationId xmlns:a16="http://schemas.microsoft.com/office/drawing/2014/main" id="{C62FD66A-E146-9B97-EC4A-4D35063F2D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8915274"/>
      </p:ext>
    </p:extLst>
  </p:cSld>
  <p:clrMapOvr>
    <a:masterClrMapping/>
  </p:clrMapOvr>
  <mc:AlternateContent xmlns:mc="http://schemas.openxmlformats.org/markup-compatibility/2006" xmlns:p14="http://schemas.microsoft.com/office/powerpoint/2010/main">
    <mc:Choice Requires="p14">
      <p:transition spd="slow" p14:dur="2000" advTm="11503"/>
    </mc:Choice>
    <mc:Fallback xmlns="">
      <p:transition spd="slow" advTm="1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07032" y="1553017"/>
            <a:ext cx="4104456" cy="648072"/>
          </a:xfrm>
          <a:prstGeom prst="rect">
            <a:avLst/>
          </a:prstGeom>
          <a:solidFill>
            <a:srgbClr val="2F3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a:t>PH-Passwort ändern</a:t>
            </a:r>
          </a:p>
        </p:txBody>
      </p:sp>
      <p:sp>
        <p:nvSpPr>
          <p:cNvPr id="3" name="Inhaltsplatzhalter 2"/>
          <p:cNvSpPr>
            <a:spLocks noGrp="1"/>
          </p:cNvSpPr>
          <p:nvPr>
            <p:ph idx="1"/>
          </p:nvPr>
        </p:nvSpPr>
        <p:spPr>
          <a:xfrm>
            <a:off x="457200" y="1600200"/>
            <a:ext cx="8229600" cy="4525963"/>
          </a:xfrm>
        </p:spPr>
        <p:txBody>
          <a:bodyPr>
            <a:normAutofit fontScale="92500" lnSpcReduction="10000"/>
          </a:bodyPr>
          <a:lstStyle/>
          <a:p>
            <a:pPr marL="0" indent="0">
              <a:buNone/>
            </a:pPr>
            <a:r>
              <a:rPr lang="de-DE" sz="3800" dirty="0">
                <a:solidFill>
                  <a:schemeClr val="bg1"/>
                </a:solidFill>
              </a:rPr>
              <a:t>       https://myid.phfr.de</a:t>
            </a:r>
          </a:p>
          <a:p>
            <a:endParaRPr lang="de-DE" dirty="0"/>
          </a:p>
          <a:p>
            <a:r>
              <a:rPr lang="de-DE" dirty="0"/>
              <a:t>mind. 12 Zeichen</a:t>
            </a:r>
          </a:p>
          <a:p>
            <a:r>
              <a:rPr lang="de-DE" dirty="0"/>
              <a:t>ALLE Kriterien müssen erfüllt sein:</a:t>
            </a:r>
          </a:p>
          <a:p>
            <a:pPr lvl="1"/>
            <a:r>
              <a:rPr lang="de-DE" dirty="0"/>
              <a:t>Großbuchstaben (A bis Z; keine Umlaute)</a:t>
            </a:r>
          </a:p>
          <a:p>
            <a:pPr lvl="1"/>
            <a:r>
              <a:rPr lang="de-DE" dirty="0"/>
              <a:t>Kleinbuchstaben (a bis z; keine Umlaute; kein ß)</a:t>
            </a:r>
          </a:p>
          <a:p>
            <a:pPr lvl="1"/>
            <a:r>
              <a:rPr lang="de-DE" dirty="0"/>
              <a:t>Ziffern 0 - 9</a:t>
            </a:r>
          </a:p>
          <a:p>
            <a:pPr lvl="1"/>
            <a:r>
              <a:rPr lang="de-DE" dirty="0"/>
              <a:t>Sonderzeichen (. , $ ! % &amp; / \ * + - _ #)</a:t>
            </a:r>
          </a:p>
          <a:p>
            <a:pPr lvl="1"/>
            <a:r>
              <a:rPr lang="de-DE" dirty="0"/>
              <a:t>KEIN Teil des eigenen Namens</a:t>
            </a:r>
          </a:p>
        </p:txBody>
      </p:sp>
      <p:sp>
        <p:nvSpPr>
          <p:cNvPr id="6" name="Textfeld 5">
            <a:extLst>
              <a:ext uri="{FF2B5EF4-FFF2-40B4-BE49-F238E27FC236}">
                <a16:creationId xmlns:a16="http://schemas.microsoft.com/office/drawing/2014/main" id="{8D23DBD6-9F0A-4F08-9EF0-081D0F7DCC02}"/>
              </a:ext>
            </a:extLst>
          </p:cNvPr>
          <p:cNvSpPr txBox="1"/>
          <p:nvPr/>
        </p:nvSpPr>
        <p:spPr>
          <a:xfrm>
            <a:off x="5148064" y="1623137"/>
            <a:ext cx="3682752" cy="507831"/>
          </a:xfrm>
          <a:prstGeom prst="rect">
            <a:avLst/>
          </a:prstGeom>
          <a:noFill/>
        </p:spPr>
        <p:txBody>
          <a:bodyPr wrap="square" rtlCol="0">
            <a:spAutoFit/>
          </a:bodyPr>
          <a:lstStyle/>
          <a:p>
            <a:r>
              <a:rPr lang="de-DE" sz="2700" dirty="0"/>
              <a:t>(in Firefox oder Chrome)</a:t>
            </a:r>
          </a:p>
        </p:txBody>
      </p:sp>
      <p:sp>
        <p:nvSpPr>
          <p:cNvPr id="5" name="Foliennummernplatzhalter 4">
            <a:extLst>
              <a:ext uri="{FF2B5EF4-FFF2-40B4-BE49-F238E27FC236}">
                <a16:creationId xmlns:a16="http://schemas.microsoft.com/office/drawing/2014/main" id="{751C5B78-C987-4D14-8423-90C9B9F40A56}"/>
              </a:ext>
            </a:extLst>
          </p:cNvPr>
          <p:cNvSpPr>
            <a:spLocks noGrp="1"/>
          </p:cNvSpPr>
          <p:nvPr>
            <p:ph type="sldNum" sz="quarter" idx="12"/>
          </p:nvPr>
        </p:nvSpPr>
        <p:spPr/>
        <p:txBody>
          <a:bodyPr/>
          <a:lstStyle/>
          <a:p>
            <a:fld id="{0C7C2DC1-37A2-419C-92BC-663CAC8A88F6}" type="slidenum">
              <a:rPr lang="de-DE" smtClean="0"/>
              <a:t>3</a:t>
            </a:fld>
            <a:endParaRPr lang="de-DE"/>
          </a:p>
        </p:txBody>
      </p:sp>
      <p:pic>
        <p:nvPicPr>
          <p:cNvPr id="12" name="Audio 11">
            <a:hlinkClick r:id="" action="ppaction://media"/>
            <a:extLst>
              <a:ext uri="{FF2B5EF4-FFF2-40B4-BE49-F238E27FC236}">
                <a16:creationId xmlns:a16="http://schemas.microsoft.com/office/drawing/2014/main" id="{D781CBCA-16BB-C89C-161C-319D7BE7BF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8468533"/>
      </p:ext>
    </p:extLst>
  </p:cSld>
  <p:clrMapOvr>
    <a:masterClrMapping/>
  </p:clrMapOvr>
  <mc:AlternateContent xmlns:mc="http://schemas.openxmlformats.org/markup-compatibility/2006" xmlns:p14="http://schemas.microsoft.com/office/powerpoint/2010/main">
    <mc:Choice Requires="p14">
      <p:transition spd="slow" p14:dur="2000" advTm="30660"/>
    </mc:Choice>
    <mc:Fallback xmlns="">
      <p:transition spd="slow" advTm="3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b="1" dirty="0"/>
              <a:t>Inhalte</a:t>
            </a:r>
          </a:p>
        </p:txBody>
      </p:sp>
      <p:sp>
        <p:nvSpPr>
          <p:cNvPr id="3" name="Inhaltsplatzhalter 2"/>
          <p:cNvSpPr>
            <a:spLocks noGrp="1"/>
          </p:cNvSpPr>
          <p:nvPr>
            <p:ph idx="1"/>
          </p:nvPr>
        </p:nvSpPr>
        <p:spPr/>
        <p:txBody>
          <a:bodyPr>
            <a:normAutofit/>
          </a:bodyPr>
          <a:lstStyle/>
          <a:p>
            <a:pPr>
              <a:lnSpc>
                <a:spcPts val="3840"/>
              </a:lnSpc>
            </a:pPr>
            <a:r>
              <a:rPr lang="de-DE" dirty="0"/>
              <a:t>PH-Passwort ändern</a:t>
            </a:r>
          </a:p>
          <a:p>
            <a:pPr>
              <a:lnSpc>
                <a:spcPts val="3840"/>
              </a:lnSpc>
            </a:pPr>
            <a:r>
              <a:rPr lang="de-DE" dirty="0">
                <a:solidFill>
                  <a:srgbClr val="FFB001"/>
                </a:solidFill>
              </a:rPr>
              <a:t>Das ZIK</a:t>
            </a:r>
          </a:p>
          <a:p>
            <a:pPr>
              <a:lnSpc>
                <a:spcPts val="3840"/>
              </a:lnSpc>
            </a:pPr>
            <a:r>
              <a:rPr lang="de-DE" dirty="0"/>
              <a:t>Drucken, kopieren &amp; scannen</a:t>
            </a:r>
          </a:p>
          <a:p>
            <a:pPr>
              <a:lnSpc>
                <a:spcPts val="3840"/>
              </a:lnSpc>
            </a:pPr>
            <a:r>
              <a:rPr lang="de-DE" dirty="0"/>
              <a:t>ILIAS &amp; LSF</a:t>
            </a:r>
          </a:p>
          <a:p>
            <a:pPr>
              <a:lnSpc>
                <a:spcPts val="3840"/>
              </a:lnSpc>
            </a:pPr>
            <a:r>
              <a:rPr lang="de-DE" dirty="0"/>
              <a:t>E-Mail</a:t>
            </a:r>
          </a:p>
          <a:p>
            <a:pPr>
              <a:lnSpc>
                <a:spcPts val="3840"/>
              </a:lnSpc>
            </a:pPr>
            <a:r>
              <a:rPr lang="de-DE" dirty="0"/>
              <a:t>WLAN-Zugang</a:t>
            </a:r>
          </a:p>
        </p:txBody>
      </p:sp>
      <p:sp>
        <p:nvSpPr>
          <p:cNvPr id="4" name="Foliennummernplatzhalter 3">
            <a:extLst>
              <a:ext uri="{FF2B5EF4-FFF2-40B4-BE49-F238E27FC236}">
                <a16:creationId xmlns:a16="http://schemas.microsoft.com/office/drawing/2014/main" id="{5381103F-05E1-4E92-A9ED-AE3260B8251C}"/>
              </a:ext>
            </a:extLst>
          </p:cNvPr>
          <p:cNvSpPr>
            <a:spLocks noGrp="1"/>
          </p:cNvSpPr>
          <p:nvPr>
            <p:ph type="sldNum" sz="quarter" idx="12"/>
          </p:nvPr>
        </p:nvSpPr>
        <p:spPr/>
        <p:txBody>
          <a:bodyPr/>
          <a:lstStyle/>
          <a:p>
            <a:fld id="{0C7C2DC1-37A2-419C-92BC-663CAC8A88F6}" type="slidenum">
              <a:rPr lang="de-DE" smtClean="0"/>
              <a:t>4</a:t>
            </a:fld>
            <a:endParaRPr lang="de-DE"/>
          </a:p>
        </p:txBody>
      </p:sp>
      <p:pic>
        <p:nvPicPr>
          <p:cNvPr id="5" name="Audio 4">
            <a:hlinkClick r:id="" action="ppaction://media"/>
            <a:extLst>
              <a:ext uri="{FF2B5EF4-FFF2-40B4-BE49-F238E27FC236}">
                <a16:creationId xmlns:a16="http://schemas.microsoft.com/office/drawing/2014/main" id="{8CCF88E1-1E6B-6248-5E3D-8F7C0CB969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1912355"/>
      </p:ext>
    </p:extLst>
  </p:cSld>
  <p:clrMapOvr>
    <a:masterClrMapping/>
  </p:clrMapOvr>
  <mc:AlternateContent xmlns:mc="http://schemas.openxmlformats.org/markup-compatibility/2006" xmlns:p14="http://schemas.microsoft.com/office/powerpoint/2010/main">
    <mc:Choice Requires="p14">
      <p:transition spd="slow" p14:dur="2000" advTm="2799"/>
    </mc:Choice>
    <mc:Fallback xmlns="">
      <p:transition spd="slow" advTm="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0A5A2317-9DB2-40EB-B71E-EBFE11C9DA3F}"/>
              </a:ext>
            </a:extLst>
          </p:cNvPr>
          <p:cNvSpPr/>
          <p:nvPr/>
        </p:nvSpPr>
        <p:spPr>
          <a:xfrm>
            <a:off x="4879464" y="4221088"/>
            <a:ext cx="3888432" cy="648072"/>
          </a:xfrm>
          <a:prstGeom prst="rect">
            <a:avLst/>
          </a:prstGeom>
          <a:solidFill>
            <a:srgbClr val="2F3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8837" y="1547791"/>
            <a:ext cx="3888432" cy="2673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a:solidFill>
                  <a:srgbClr val="2F346D"/>
                </a:solidFill>
              </a:rPr>
              <a:t>Das ZIK</a:t>
            </a:r>
          </a:p>
        </p:txBody>
      </p:sp>
      <p:sp>
        <p:nvSpPr>
          <p:cNvPr id="3" name="Inhaltsplatzhalter 2"/>
          <p:cNvSpPr>
            <a:spLocks noGrp="1"/>
          </p:cNvSpPr>
          <p:nvPr>
            <p:ph idx="1"/>
          </p:nvPr>
        </p:nvSpPr>
        <p:spPr>
          <a:xfrm>
            <a:off x="457200" y="1600200"/>
            <a:ext cx="8229600" cy="4983162"/>
          </a:xfrm>
        </p:spPr>
        <p:txBody>
          <a:bodyPr>
            <a:normAutofit fontScale="92500" lnSpcReduction="10000"/>
          </a:bodyPr>
          <a:lstStyle/>
          <a:p>
            <a:pPr marL="0" indent="0">
              <a:buNone/>
            </a:pPr>
            <a:r>
              <a:rPr lang="de-DE" dirty="0"/>
              <a:t>Zentrum für </a:t>
            </a:r>
            <a:br>
              <a:rPr lang="de-DE" dirty="0"/>
            </a:br>
            <a:r>
              <a:rPr lang="de-DE" dirty="0"/>
              <a:t>Informations- und </a:t>
            </a:r>
            <a:br>
              <a:rPr lang="de-DE" dirty="0"/>
            </a:br>
            <a:r>
              <a:rPr lang="de-DE" dirty="0"/>
              <a:t>Kommunikations-</a:t>
            </a:r>
            <a:br>
              <a:rPr lang="de-DE" dirty="0"/>
            </a:br>
            <a:r>
              <a:rPr lang="de-DE" dirty="0" err="1"/>
              <a:t>technologie</a:t>
            </a:r>
            <a:endParaRPr lang="de-DE" dirty="0"/>
          </a:p>
          <a:p>
            <a:pPr marL="0" indent="0">
              <a:buNone/>
            </a:pPr>
            <a:endParaRPr lang="de-DE" dirty="0"/>
          </a:p>
          <a:p>
            <a:endParaRPr lang="de-DE" dirty="0"/>
          </a:p>
          <a:p>
            <a:endParaRPr lang="de-DE" dirty="0"/>
          </a:p>
          <a:p>
            <a:r>
              <a:rPr lang="de-DE" dirty="0"/>
              <a:t>ZIK Servicepoint</a:t>
            </a:r>
          </a:p>
          <a:p>
            <a:r>
              <a:rPr lang="de-DE" dirty="0"/>
              <a:t>ZIK-Helpdesk</a:t>
            </a:r>
          </a:p>
          <a:p>
            <a:r>
              <a:rPr lang="de-DE" dirty="0"/>
              <a:t>Sekretariat des ZIK</a:t>
            </a:r>
          </a:p>
        </p:txBody>
      </p:sp>
      <p:sp>
        <p:nvSpPr>
          <p:cNvPr id="5" name="Textfeld 4"/>
          <p:cNvSpPr txBox="1"/>
          <p:nvPr/>
        </p:nvSpPr>
        <p:spPr>
          <a:xfrm>
            <a:off x="4924121" y="4345068"/>
            <a:ext cx="4114800" cy="400110"/>
          </a:xfrm>
          <a:prstGeom prst="rect">
            <a:avLst/>
          </a:prstGeom>
          <a:noFill/>
        </p:spPr>
        <p:txBody>
          <a:bodyPr wrap="square" rtlCol="0">
            <a:spAutoFit/>
          </a:bodyPr>
          <a:lstStyle/>
          <a:p>
            <a:r>
              <a:rPr lang="de-DE" sz="2000" dirty="0">
                <a:solidFill>
                  <a:schemeClr val="bg1"/>
                </a:solidFill>
              </a:rPr>
              <a:t>www.ph-freiburg.de/zik/home.html</a:t>
            </a:r>
          </a:p>
        </p:txBody>
      </p:sp>
      <p:sp>
        <p:nvSpPr>
          <p:cNvPr id="9" name="Pfeil nach unten 6">
            <a:extLst>
              <a:ext uri="{FF2B5EF4-FFF2-40B4-BE49-F238E27FC236}">
                <a16:creationId xmlns:a16="http://schemas.microsoft.com/office/drawing/2014/main" id="{A0C3D4CE-1225-4D9F-BF5D-36753828F1F9}"/>
              </a:ext>
            </a:extLst>
          </p:cNvPr>
          <p:cNvSpPr/>
          <p:nvPr/>
        </p:nvSpPr>
        <p:spPr>
          <a:xfrm rot="16200000">
            <a:off x="3954220" y="4129600"/>
            <a:ext cx="1140466" cy="831048"/>
          </a:xfrm>
          <a:prstGeom prst="downArrow">
            <a:avLst/>
          </a:prstGeom>
          <a:solidFill>
            <a:srgbClr val="FFB00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1A5D660C-FE76-4CA9-BCC6-575D61A0D329}"/>
              </a:ext>
            </a:extLst>
          </p:cNvPr>
          <p:cNvSpPr>
            <a:spLocks noGrp="1"/>
          </p:cNvSpPr>
          <p:nvPr>
            <p:ph type="sldNum" sz="quarter" idx="12"/>
          </p:nvPr>
        </p:nvSpPr>
        <p:spPr/>
        <p:txBody>
          <a:bodyPr/>
          <a:lstStyle/>
          <a:p>
            <a:fld id="{0C7C2DC1-37A2-419C-92BC-663CAC8A88F6}" type="slidenum">
              <a:rPr lang="de-DE" smtClean="0"/>
              <a:t>5</a:t>
            </a:fld>
            <a:endParaRPr lang="de-DE"/>
          </a:p>
        </p:txBody>
      </p:sp>
      <p:pic>
        <p:nvPicPr>
          <p:cNvPr id="13" name="Audio 12">
            <a:hlinkClick r:id="" action="ppaction://media"/>
            <a:extLst>
              <a:ext uri="{FF2B5EF4-FFF2-40B4-BE49-F238E27FC236}">
                <a16:creationId xmlns:a16="http://schemas.microsoft.com/office/drawing/2014/main" id="{359730A8-11DC-1623-A392-9CA8C61B065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7059333"/>
      </p:ext>
    </p:extLst>
  </p:cSld>
  <p:clrMapOvr>
    <a:masterClrMapping/>
  </p:clrMapOvr>
  <mc:AlternateContent xmlns:mc="http://schemas.openxmlformats.org/markup-compatibility/2006" xmlns:p14="http://schemas.microsoft.com/office/powerpoint/2010/main">
    <mc:Choice Requires="p14">
      <p:transition spd="slow" p14:dur="2000" advTm="32902"/>
    </mc:Choice>
    <mc:Fallback xmlns="">
      <p:transition spd="slow" advTm="3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Das ZIK</a:t>
            </a:r>
          </a:p>
        </p:txBody>
      </p:sp>
      <p:pic>
        <p:nvPicPr>
          <p:cNvPr id="11" name="Inhaltsplatzhalter 10">
            <a:extLst>
              <a:ext uri="{FF2B5EF4-FFF2-40B4-BE49-F238E27FC236}">
                <a16:creationId xmlns:a16="http://schemas.microsoft.com/office/drawing/2014/main" id="{4AAF4277-A4C8-404E-800C-E1183A08C89C}"/>
              </a:ext>
            </a:extLst>
          </p:cNvPr>
          <p:cNvPicPr>
            <a:picLocks noGrp="1" noChangeAspect="1"/>
          </p:cNvPicPr>
          <p:nvPr>
            <p:ph idx="1"/>
          </p:nvPr>
        </p:nvPicPr>
        <p:blipFill rotWithShape="1">
          <a:blip r:embed="rId6"/>
          <a:srcRect b="3166"/>
          <a:stretch/>
        </p:blipFill>
        <p:spPr>
          <a:xfrm>
            <a:off x="107504" y="1387443"/>
            <a:ext cx="6120680" cy="3563940"/>
          </a:xfrm>
          <a:prstGeom prst="rect">
            <a:avLst/>
          </a:prstGeom>
        </p:spPr>
      </p:pic>
      <p:pic>
        <p:nvPicPr>
          <p:cNvPr id="13" name="Grafik 12">
            <a:extLst>
              <a:ext uri="{FF2B5EF4-FFF2-40B4-BE49-F238E27FC236}">
                <a16:creationId xmlns:a16="http://schemas.microsoft.com/office/drawing/2014/main" id="{800DEC04-7842-43A2-9534-DEACE4880A7F}"/>
              </a:ext>
            </a:extLst>
          </p:cNvPr>
          <p:cNvPicPr>
            <a:picLocks noChangeAspect="1"/>
          </p:cNvPicPr>
          <p:nvPr/>
        </p:nvPicPr>
        <p:blipFill>
          <a:blip r:embed="rId7"/>
          <a:stretch>
            <a:fillRect/>
          </a:stretch>
        </p:blipFill>
        <p:spPr>
          <a:xfrm>
            <a:off x="4067944" y="3066132"/>
            <a:ext cx="4871946" cy="3315196"/>
          </a:xfrm>
          <a:prstGeom prst="rect">
            <a:avLst/>
          </a:prstGeom>
        </p:spPr>
      </p:pic>
      <p:sp>
        <p:nvSpPr>
          <p:cNvPr id="14" name="Pfeil: nach rechts 13">
            <a:extLst>
              <a:ext uri="{FF2B5EF4-FFF2-40B4-BE49-F238E27FC236}">
                <a16:creationId xmlns:a16="http://schemas.microsoft.com/office/drawing/2014/main" id="{2A208FAB-4192-4F92-9DE5-AC1628B90BB3}"/>
              </a:ext>
            </a:extLst>
          </p:cNvPr>
          <p:cNvSpPr/>
          <p:nvPr/>
        </p:nvSpPr>
        <p:spPr>
          <a:xfrm>
            <a:off x="277031" y="2962851"/>
            <a:ext cx="216024" cy="206562"/>
          </a:xfrm>
          <a:prstGeom prst="right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nach rechts 15">
            <a:extLst>
              <a:ext uri="{FF2B5EF4-FFF2-40B4-BE49-F238E27FC236}">
                <a16:creationId xmlns:a16="http://schemas.microsoft.com/office/drawing/2014/main" id="{FAEFFAAD-AF74-4D42-A7D4-B94BBB39C730}"/>
              </a:ext>
            </a:extLst>
          </p:cNvPr>
          <p:cNvSpPr/>
          <p:nvPr/>
        </p:nvSpPr>
        <p:spPr>
          <a:xfrm>
            <a:off x="2195736" y="3203514"/>
            <a:ext cx="216024" cy="206562"/>
          </a:xfrm>
          <a:prstGeom prst="rightArrow">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feil: nach rechts 16">
            <a:extLst>
              <a:ext uri="{FF2B5EF4-FFF2-40B4-BE49-F238E27FC236}">
                <a16:creationId xmlns:a16="http://schemas.microsoft.com/office/drawing/2014/main" id="{B58E9985-7235-404B-9452-0151B6F2A807}"/>
              </a:ext>
            </a:extLst>
          </p:cNvPr>
          <p:cNvSpPr/>
          <p:nvPr/>
        </p:nvSpPr>
        <p:spPr>
          <a:xfrm rot="5400000">
            <a:off x="4207229" y="3649755"/>
            <a:ext cx="216024" cy="20656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Foliennummernplatzhalter 2">
            <a:extLst>
              <a:ext uri="{FF2B5EF4-FFF2-40B4-BE49-F238E27FC236}">
                <a16:creationId xmlns:a16="http://schemas.microsoft.com/office/drawing/2014/main" id="{C221D9C3-63D6-4DC4-A3E5-903F8E7C1C23}"/>
              </a:ext>
            </a:extLst>
          </p:cNvPr>
          <p:cNvSpPr>
            <a:spLocks noGrp="1"/>
          </p:cNvSpPr>
          <p:nvPr>
            <p:ph type="sldNum" sz="quarter" idx="12"/>
          </p:nvPr>
        </p:nvSpPr>
        <p:spPr/>
        <p:txBody>
          <a:bodyPr/>
          <a:lstStyle/>
          <a:p>
            <a:fld id="{0C7C2DC1-37A2-419C-92BC-663CAC8A88F6}" type="slidenum">
              <a:rPr lang="de-DE" smtClean="0"/>
              <a:t>6</a:t>
            </a:fld>
            <a:endParaRPr lang="de-DE"/>
          </a:p>
        </p:txBody>
      </p:sp>
      <p:pic>
        <p:nvPicPr>
          <p:cNvPr id="6" name="Audio 5">
            <a:hlinkClick r:id="" action="ppaction://media"/>
            <a:extLst>
              <a:ext uri="{FF2B5EF4-FFF2-40B4-BE49-F238E27FC236}">
                <a16:creationId xmlns:a16="http://schemas.microsoft.com/office/drawing/2014/main" id="{6C0D543F-6A52-20DA-613B-A750BBF8B5C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65764872"/>
      </p:ext>
    </p:extLst>
  </p:cSld>
  <p:clrMapOvr>
    <a:masterClrMapping/>
  </p:clrMapOvr>
  <mc:AlternateContent xmlns:mc="http://schemas.openxmlformats.org/markup-compatibility/2006" xmlns:p14="http://schemas.microsoft.com/office/powerpoint/2010/main">
    <mc:Choice Requires="p14">
      <p:transition spd="slow" p14:dur="2000" advTm="23116"/>
    </mc:Choice>
    <mc:Fallback xmlns="">
      <p:transition spd="slow" advTm="23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14"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4B5E7B3-B79D-45CE-AF23-6D0D401771C6}"/>
              </a:ext>
            </a:extLst>
          </p:cNvPr>
          <p:cNvSpPr/>
          <p:nvPr/>
        </p:nvSpPr>
        <p:spPr>
          <a:xfrm>
            <a:off x="441232" y="4897760"/>
            <a:ext cx="8133738" cy="475456"/>
          </a:xfrm>
          <a:prstGeom prst="rect">
            <a:avLst/>
          </a:prstGeom>
          <a:solidFill>
            <a:srgbClr val="2F3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a:t>ZIK Servicepoint</a:t>
            </a:r>
          </a:p>
        </p:txBody>
      </p:sp>
      <p:sp>
        <p:nvSpPr>
          <p:cNvPr id="3" name="Inhaltsplatzhalter 2"/>
          <p:cNvSpPr>
            <a:spLocks noGrp="1"/>
          </p:cNvSpPr>
          <p:nvPr>
            <p:ph idx="1"/>
          </p:nvPr>
        </p:nvSpPr>
        <p:spPr>
          <a:xfrm>
            <a:off x="457200" y="1600200"/>
            <a:ext cx="8229600" cy="4853136"/>
          </a:xfrm>
        </p:spPr>
        <p:txBody>
          <a:bodyPr>
            <a:normAutofit fontScale="77500" lnSpcReduction="20000"/>
          </a:bodyPr>
          <a:lstStyle/>
          <a:p>
            <a:r>
              <a:rPr lang="de-DE" dirty="0"/>
              <a:t>Geräteverleih</a:t>
            </a:r>
          </a:p>
          <a:p>
            <a:r>
              <a:rPr lang="de-DE" dirty="0"/>
              <a:t>Computerräume</a:t>
            </a:r>
            <a:br>
              <a:rPr lang="de-DE" dirty="0"/>
            </a:br>
            <a:endParaRPr lang="de-DE" dirty="0"/>
          </a:p>
          <a:p>
            <a:endParaRPr lang="de-DE" dirty="0"/>
          </a:p>
          <a:p>
            <a:pPr marL="0" indent="0">
              <a:buNone/>
            </a:pPr>
            <a:endParaRPr lang="de-DE" dirty="0"/>
          </a:p>
          <a:p>
            <a:endParaRPr lang="de-DE" dirty="0"/>
          </a:p>
          <a:p>
            <a:endParaRPr lang="de-DE" dirty="0"/>
          </a:p>
          <a:p>
            <a:pPr marL="0" indent="0">
              <a:buNone/>
            </a:pPr>
            <a:r>
              <a:rPr lang="de-DE" dirty="0"/>
              <a:t>Reservierungen über unser Kontaktformular:</a:t>
            </a:r>
          </a:p>
          <a:p>
            <a:pPr marL="0" indent="0">
              <a:buNone/>
            </a:pPr>
            <a:endParaRPr lang="de-DE" dirty="0"/>
          </a:p>
          <a:p>
            <a:pPr marL="0" indent="0">
              <a:buNone/>
            </a:pPr>
            <a:r>
              <a:rPr lang="de-DE" dirty="0">
                <a:solidFill>
                  <a:schemeClr val="bg1"/>
                </a:solidFill>
              </a:rPr>
              <a:t>ZIK-Homepage -&gt; Support -&gt; Servicepoint -&gt; Kontaktformular</a:t>
            </a:r>
          </a:p>
          <a:p>
            <a:pPr marL="0" indent="0">
              <a:buNone/>
            </a:pPr>
            <a:br>
              <a:rPr lang="de-DE" dirty="0"/>
            </a:br>
            <a:endParaRPr lang="de-DE" dirty="0"/>
          </a:p>
          <a:p>
            <a:pPr marL="0" indent="0">
              <a:buNone/>
            </a:pPr>
            <a:endParaRPr lang="de-DE" sz="2200" strike="sngStrike" dirty="0"/>
          </a:p>
        </p:txBody>
      </p:sp>
      <p:pic>
        <p:nvPicPr>
          <p:cNvPr id="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1547791"/>
            <a:ext cx="3888432" cy="2673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liennummernplatzhalter 6">
            <a:extLst>
              <a:ext uri="{FF2B5EF4-FFF2-40B4-BE49-F238E27FC236}">
                <a16:creationId xmlns:a16="http://schemas.microsoft.com/office/drawing/2014/main" id="{E6EC7272-4D7A-4861-93F3-F4CFF0817F65}"/>
              </a:ext>
            </a:extLst>
          </p:cNvPr>
          <p:cNvSpPr>
            <a:spLocks noGrp="1"/>
          </p:cNvSpPr>
          <p:nvPr>
            <p:ph type="sldNum" sz="quarter" idx="12"/>
          </p:nvPr>
        </p:nvSpPr>
        <p:spPr/>
        <p:txBody>
          <a:bodyPr/>
          <a:lstStyle/>
          <a:p>
            <a:fld id="{0C7C2DC1-37A2-419C-92BC-663CAC8A88F6}" type="slidenum">
              <a:rPr lang="de-DE" smtClean="0"/>
              <a:t>7</a:t>
            </a:fld>
            <a:endParaRPr lang="de-DE"/>
          </a:p>
        </p:txBody>
      </p:sp>
      <p:sp>
        <p:nvSpPr>
          <p:cNvPr id="10" name="Pfeil nach unten 6">
            <a:extLst>
              <a:ext uri="{FF2B5EF4-FFF2-40B4-BE49-F238E27FC236}">
                <a16:creationId xmlns:a16="http://schemas.microsoft.com/office/drawing/2014/main" id="{BBBB0D8E-A19A-EF06-BA46-68D57B800B9A}"/>
              </a:ext>
            </a:extLst>
          </p:cNvPr>
          <p:cNvSpPr/>
          <p:nvPr/>
        </p:nvSpPr>
        <p:spPr>
          <a:xfrm rot="17998151">
            <a:off x="138114" y="3697571"/>
            <a:ext cx="606237" cy="584001"/>
          </a:xfrm>
          <a:prstGeom prst="downArrow">
            <a:avLst/>
          </a:prstGeom>
          <a:solidFill>
            <a:srgbClr val="FFB00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Audio 8">
            <a:hlinkClick r:id="" action="ppaction://media"/>
            <a:extLst>
              <a:ext uri="{FF2B5EF4-FFF2-40B4-BE49-F238E27FC236}">
                <a16:creationId xmlns:a16="http://schemas.microsoft.com/office/drawing/2014/main" id="{3DE60DDB-9243-45E3-C2AD-424A85886B7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30808480"/>
      </p:ext>
    </p:extLst>
  </p:cSld>
  <p:clrMapOvr>
    <a:masterClrMapping/>
  </p:clrMapOvr>
  <mc:AlternateContent xmlns:mc="http://schemas.openxmlformats.org/markup-compatibility/2006" xmlns:p14="http://schemas.microsoft.com/office/powerpoint/2010/main">
    <mc:Choice Requires="p14">
      <p:transition spd="slow" p14:dur="2000" advTm="54669"/>
    </mc:Choice>
    <mc:Fallback xmlns="">
      <p:transition spd="slow" advTm="5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F08ACF9E-D5E8-4984-B9CC-85306D9B6EAD}"/>
              </a:ext>
            </a:extLst>
          </p:cNvPr>
          <p:cNvSpPr/>
          <p:nvPr/>
        </p:nvSpPr>
        <p:spPr>
          <a:xfrm>
            <a:off x="1979712" y="3950200"/>
            <a:ext cx="4392488" cy="648072"/>
          </a:xfrm>
          <a:prstGeom prst="rect">
            <a:avLst/>
          </a:prstGeom>
          <a:solidFill>
            <a:srgbClr val="2F3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a:t>ZIK-Helpdesk</a:t>
            </a:r>
          </a:p>
        </p:txBody>
      </p:sp>
      <p:sp>
        <p:nvSpPr>
          <p:cNvPr id="3" name="Inhaltsplatzhalter 2"/>
          <p:cNvSpPr>
            <a:spLocks noGrp="1"/>
          </p:cNvSpPr>
          <p:nvPr>
            <p:ph idx="1"/>
          </p:nvPr>
        </p:nvSpPr>
        <p:spPr>
          <a:xfrm>
            <a:off x="457200" y="1600200"/>
            <a:ext cx="8229600" cy="5257800"/>
          </a:xfrm>
        </p:spPr>
        <p:txBody>
          <a:bodyPr>
            <a:normAutofit/>
          </a:bodyPr>
          <a:lstStyle/>
          <a:p>
            <a:r>
              <a:rPr lang="de-DE" dirty="0"/>
              <a:t>PH-Karten</a:t>
            </a:r>
          </a:p>
          <a:p>
            <a:r>
              <a:rPr lang="de-DE" dirty="0"/>
              <a:t>Technische Probleme an der PH</a:t>
            </a:r>
          </a:p>
          <a:p>
            <a:endParaRPr lang="de-DE" dirty="0"/>
          </a:p>
          <a:p>
            <a:endParaRPr lang="de-DE" dirty="0"/>
          </a:p>
          <a:p>
            <a:pPr marL="1430338" indent="-1430338">
              <a:buNone/>
            </a:pPr>
            <a:r>
              <a:rPr lang="de-DE" dirty="0"/>
              <a:t>Kontakt:  </a:t>
            </a:r>
            <a:r>
              <a:rPr lang="de-DE" dirty="0">
                <a:solidFill>
                  <a:schemeClr val="bg1"/>
                </a:solidFill>
              </a:rPr>
              <a:t>support@ph-freiburg.de </a:t>
            </a:r>
            <a:br>
              <a:rPr lang="de-DE" dirty="0">
                <a:solidFill>
                  <a:schemeClr val="bg1"/>
                </a:solidFill>
              </a:rPr>
            </a:br>
            <a:br>
              <a:rPr lang="de-DE" dirty="0">
                <a:solidFill>
                  <a:schemeClr val="bg1"/>
                </a:solidFill>
              </a:rPr>
            </a:br>
            <a:r>
              <a:rPr lang="de-DE" dirty="0"/>
              <a:t>oder unter </a:t>
            </a:r>
            <a:br>
              <a:rPr lang="de-DE" dirty="0"/>
            </a:br>
            <a:endParaRPr lang="de-DE" dirty="0"/>
          </a:p>
        </p:txBody>
      </p:sp>
      <p:sp>
        <p:nvSpPr>
          <p:cNvPr id="6" name="Rechteck 5">
            <a:extLst>
              <a:ext uri="{FF2B5EF4-FFF2-40B4-BE49-F238E27FC236}">
                <a16:creationId xmlns:a16="http://schemas.microsoft.com/office/drawing/2014/main" id="{0A5A2317-9DB2-40EB-B71E-EBFE11C9DA3F}"/>
              </a:ext>
            </a:extLst>
          </p:cNvPr>
          <p:cNvSpPr/>
          <p:nvPr/>
        </p:nvSpPr>
        <p:spPr>
          <a:xfrm>
            <a:off x="1973000" y="5806575"/>
            <a:ext cx="6991488" cy="648072"/>
          </a:xfrm>
          <a:prstGeom prst="rect">
            <a:avLst/>
          </a:prstGeom>
          <a:solidFill>
            <a:srgbClr val="2F3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2101016" y="5877272"/>
            <a:ext cx="6863472" cy="523220"/>
          </a:xfrm>
          <a:prstGeom prst="rect">
            <a:avLst/>
          </a:prstGeom>
          <a:noFill/>
        </p:spPr>
        <p:txBody>
          <a:bodyPr wrap="square" rtlCol="0">
            <a:spAutoFit/>
          </a:bodyPr>
          <a:lstStyle/>
          <a:p>
            <a:r>
              <a:rPr lang="de-DE" sz="2800" dirty="0">
                <a:solidFill>
                  <a:schemeClr val="bg1"/>
                </a:solidFill>
              </a:rPr>
              <a:t>www.ph-freiburg.de/zik/support.html</a:t>
            </a:r>
          </a:p>
        </p:txBody>
      </p:sp>
      <p:sp>
        <p:nvSpPr>
          <p:cNvPr id="4" name="Foliennummernplatzhalter 3">
            <a:extLst>
              <a:ext uri="{FF2B5EF4-FFF2-40B4-BE49-F238E27FC236}">
                <a16:creationId xmlns:a16="http://schemas.microsoft.com/office/drawing/2014/main" id="{9F5126F4-1C24-4FFA-944C-C1E61A5E16F6}"/>
              </a:ext>
            </a:extLst>
          </p:cNvPr>
          <p:cNvSpPr>
            <a:spLocks noGrp="1"/>
          </p:cNvSpPr>
          <p:nvPr>
            <p:ph type="sldNum" sz="quarter" idx="12"/>
          </p:nvPr>
        </p:nvSpPr>
        <p:spPr/>
        <p:txBody>
          <a:bodyPr/>
          <a:lstStyle/>
          <a:p>
            <a:fld id="{0C7C2DC1-37A2-419C-92BC-663CAC8A88F6}" type="slidenum">
              <a:rPr lang="de-DE" smtClean="0"/>
              <a:t>8</a:t>
            </a:fld>
            <a:endParaRPr lang="de-DE"/>
          </a:p>
        </p:txBody>
      </p:sp>
      <p:pic>
        <p:nvPicPr>
          <p:cNvPr id="8" name="Audio 7">
            <a:hlinkClick r:id="" action="ppaction://media"/>
            <a:extLst>
              <a:ext uri="{FF2B5EF4-FFF2-40B4-BE49-F238E27FC236}">
                <a16:creationId xmlns:a16="http://schemas.microsoft.com/office/drawing/2014/main" id="{F5CF5E33-6EE5-8F37-BC45-DA92A02CB5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4703536"/>
      </p:ext>
    </p:extLst>
  </p:cSld>
  <p:clrMapOvr>
    <a:masterClrMapping/>
  </p:clrMapOvr>
  <mc:AlternateContent xmlns:mc="http://schemas.openxmlformats.org/markup-compatibility/2006" xmlns:p14="http://schemas.microsoft.com/office/powerpoint/2010/main">
    <mc:Choice Requires="p14">
      <p:transition spd="slow" p14:dur="2000" advTm="35141"/>
    </mc:Choice>
    <mc:Fallback xmlns="">
      <p:transition spd="slow" advTm="35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F08ACF9E-D5E8-4984-B9CC-85306D9B6EAD}"/>
              </a:ext>
            </a:extLst>
          </p:cNvPr>
          <p:cNvSpPr/>
          <p:nvPr/>
        </p:nvSpPr>
        <p:spPr>
          <a:xfrm>
            <a:off x="1979712" y="3950200"/>
            <a:ext cx="4392488" cy="648072"/>
          </a:xfrm>
          <a:prstGeom prst="rect">
            <a:avLst/>
          </a:prstGeom>
          <a:solidFill>
            <a:srgbClr val="2F3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p:txBody>
          <a:bodyPr/>
          <a:lstStyle/>
          <a:p>
            <a:r>
              <a:rPr lang="de-DE" dirty="0"/>
              <a:t>Sekretariat des ZIK</a:t>
            </a:r>
          </a:p>
        </p:txBody>
      </p:sp>
      <p:sp>
        <p:nvSpPr>
          <p:cNvPr id="3" name="Inhaltsplatzhalter 2"/>
          <p:cNvSpPr>
            <a:spLocks noGrp="1"/>
          </p:cNvSpPr>
          <p:nvPr>
            <p:ph idx="1"/>
          </p:nvPr>
        </p:nvSpPr>
        <p:spPr>
          <a:xfrm>
            <a:off x="457200" y="1600200"/>
            <a:ext cx="8229600" cy="5257800"/>
          </a:xfrm>
        </p:spPr>
        <p:txBody>
          <a:bodyPr>
            <a:normAutofit/>
          </a:bodyPr>
          <a:lstStyle/>
          <a:p>
            <a:r>
              <a:rPr lang="de-DE" dirty="0"/>
              <a:t>PH-Account</a:t>
            </a:r>
          </a:p>
          <a:p>
            <a:endParaRPr lang="de-DE" dirty="0"/>
          </a:p>
          <a:p>
            <a:endParaRPr lang="de-DE" dirty="0"/>
          </a:p>
          <a:p>
            <a:endParaRPr lang="de-DE" dirty="0"/>
          </a:p>
          <a:p>
            <a:pPr marL="1430338" indent="-1430338">
              <a:buNone/>
            </a:pPr>
            <a:r>
              <a:rPr lang="de-DE" dirty="0"/>
              <a:t>Kontakt:  </a:t>
            </a:r>
            <a:r>
              <a:rPr lang="de-DE" dirty="0">
                <a:solidFill>
                  <a:schemeClr val="bg1"/>
                </a:solidFill>
              </a:rPr>
              <a:t>support@ph-freiburg.de </a:t>
            </a:r>
            <a:br>
              <a:rPr lang="de-DE" dirty="0">
                <a:solidFill>
                  <a:schemeClr val="bg1"/>
                </a:solidFill>
              </a:rPr>
            </a:br>
            <a:br>
              <a:rPr lang="de-DE" dirty="0">
                <a:solidFill>
                  <a:schemeClr val="bg1"/>
                </a:solidFill>
              </a:rPr>
            </a:br>
            <a:r>
              <a:rPr lang="de-DE" dirty="0"/>
              <a:t>oder unter </a:t>
            </a:r>
            <a:br>
              <a:rPr lang="de-DE" dirty="0"/>
            </a:br>
            <a:endParaRPr lang="de-DE" dirty="0"/>
          </a:p>
        </p:txBody>
      </p:sp>
      <p:sp>
        <p:nvSpPr>
          <p:cNvPr id="6" name="Rechteck 5">
            <a:extLst>
              <a:ext uri="{FF2B5EF4-FFF2-40B4-BE49-F238E27FC236}">
                <a16:creationId xmlns:a16="http://schemas.microsoft.com/office/drawing/2014/main" id="{0A5A2317-9DB2-40EB-B71E-EBFE11C9DA3F}"/>
              </a:ext>
            </a:extLst>
          </p:cNvPr>
          <p:cNvSpPr/>
          <p:nvPr/>
        </p:nvSpPr>
        <p:spPr>
          <a:xfrm>
            <a:off x="1973000" y="5806575"/>
            <a:ext cx="6991488" cy="648072"/>
          </a:xfrm>
          <a:prstGeom prst="rect">
            <a:avLst/>
          </a:prstGeom>
          <a:solidFill>
            <a:srgbClr val="2F3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2101016" y="5877272"/>
            <a:ext cx="6791464" cy="523220"/>
          </a:xfrm>
          <a:prstGeom prst="rect">
            <a:avLst/>
          </a:prstGeom>
          <a:noFill/>
        </p:spPr>
        <p:txBody>
          <a:bodyPr wrap="square" rtlCol="0">
            <a:spAutoFit/>
          </a:bodyPr>
          <a:lstStyle/>
          <a:p>
            <a:r>
              <a:rPr lang="de-DE" sz="2800" dirty="0">
                <a:solidFill>
                  <a:schemeClr val="bg1"/>
                </a:solidFill>
              </a:rPr>
              <a:t>www.ph-freiburg.de/zik/support.html</a:t>
            </a:r>
          </a:p>
        </p:txBody>
      </p:sp>
      <p:sp>
        <p:nvSpPr>
          <p:cNvPr id="4" name="Foliennummernplatzhalter 3">
            <a:extLst>
              <a:ext uri="{FF2B5EF4-FFF2-40B4-BE49-F238E27FC236}">
                <a16:creationId xmlns:a16="http://schemas.microsoft.com/office/drawing/2014/main" id="{A013CE84-6343-4F13-B801-E2BC77525D61}"/>
              </a:ext>
            </a:extLst>
          </p:cNvPr>
          <p:cNvSpPr>
            <a:spLocks noGrp="1"/>
          </p:cNvSpPr>
          <p:nvPr>
            <p:ph type="sldNum" sz="quarter" idx="12"/>
          </p:nvPr>
        </p:nvSpPr>
        <p:spPr/>
        <p:txBody>
          <a:bodyPr/>
          <a:lstStyle/>
          <a:p>
            <a:fld id="{0C7C2DC1-37A2-419C-92BC-663CAC8A88F6}" type="slidenum">
              <a:rPr lang="de-DE" smtClean="0"/>
              <a:t>9</a:t>
            </a:fld>
            <a:endParaRPr lang="de-DE"/>
          </a:p>
        </p:txBody>
      </p:sp>
      <p:pic>
        <p:nvPicPr>
          <p:cNvPr id="8" name="Audio 7">
            <a:hlinkClick r:id="" action="ppaction://media"/>
            <a:extLst>
              <a:ext uri="{FF2B5EF4-FFF2-40B4-BE49-F238E27FC236}">
                <a16:creationId xmlns:a16="http://schemas.microsoft.com/office/drawing/2014/main" id="{17137BB2-3FE9-9424-6BC2-834D0A208A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5117303"/>
      </p:ext>
    </p:extLst>
  </p:cSld>
  <p:clrMapOvr>
    <a:masterClrMapping/>
  </p:clrMapOvr>
  <mc:AlternateContent xmlns:mc="http://schemas.openxmlformats.org/markup-compatibility/2006" xmlns:p14="http://schemas.microsoft.com/office/powerpoint/2010/main">
    <mc:Choice Requires="p14">
      <p:transition spd="slow" p14:dur="2000" advTm="10853"/>
    </mc:Choice>
    <mc:Fallback xmlns="">
      <p:transition spd="slow" advTm="1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2"/>
</p:tagLst>
</file>

<file path=ppt/tags/tag10.xml><?xml version="1.0" encoding="utf-8"?>
<p:tagLst xmlns:a="http://schemas.openxmlformats.org/drawingml/2006/main" xmlns:r="http://schemas.openxmlformats.org/officeDocument/2006/relationships" xmlns:p="http://schemas.openxmlformats.org/presentationml/2006/main">
  <p:tag name="TIMING" val="|9.5"/>
</p:tagLst>
</file>

<file path=ppt/tags/tag11.xml><?xml version="1.0" encoding="utf-8"?>
<p:tagLst xmlns:a="http://schemas.openxmlformats.org/drawingml/2006/main" xmlns:r="http://schemas.openxmlformats.org/officeDocument/2006/relationships" xmlns:p="http://schemas.openxmlformats.org/presentationml/2006/main">
  <p:tag name="TIMING" val="|21.7|17.4"/>
</p:tagLst>
</file>

<file path=ppt/tags/tag12.xml><?xml version="1.0" encoding="utf-8"?>
<p:tagLst xmlns:a="http://schemas.openxmlformats.org/drawingml/2006/main" xmlns:r="http://schemas.openxmlformats.org/officeDocument/2006/relationships" xmlns:p="http://schemas.openxmlformats.org/presentationml/2006/main">
  <p:tag name="TIMING" val="|10.3"/>
</p:tagLst>
</file>

<file path=ppt/tags/tag13.xml><?xml version="1.0" encoding="utf-8"?>
<p:tagLst xmlns:a="http://schemas.openxmlformats.org/drawingml/2006/main" xmlns:r="http://schemas.openxmlformats.org/officeDocument/2006/relationships" xmlns:p="http://schemas.openxmlformats.org/presentationml/2006/main">
  <p:tag name="TIMING" val="|15.2"/>
</p:tagLst>
</file>

<file path=ppt/tags/tag14.xml><?xml version="1.0" encoding="utf-8"?>
<p:tagLst xmlns:a="http://schemas.openxmlformats.org/drawingml/2006/main" xmlns:r="http://schemas.openxmlformats.org/officeDocument/2006/relationships" xmlns:p="http://schemas.openxmlformats.org/presentationml/2006/main">
  <p:tag name="TIMING" val="|14.9"/>
</p:tagLst>
</file>

<file path=ppt/tags/tag15.xml><?xml version="1.0" encoding="utf-8"?>
<p:tagLst xmlns:a="http://schemas.openxmlformats.org/drawingml/2006/main" xmlns:r="http://schemas.openxmlformats.org/officeDocument/2006/relationships" xmlns:p="http://schemas.openxmlformats.org/presentationml/2006/main">
  <p:tag name="TIMING" val="|38.1|10|5.9"/>
</p:tagLst>
</file>

<file path=ppt/tags/tag16.xml><?xml version="1.0" encoding="utf-8"?>
<p:tagLst xmlns:a="http://schemas.openxmlformats.org/drawingml/2006/main" xmlns:r="http://schemas.openxmlformats.org/officeDocument/2006/relationships" xmlns:p="http://schemas.openxmlformats.org/presentationml/2006/main">
  <p:tag name="TIMING" val="|7.3|0.9"/>
</p:tagLst>
</file>

<file path=ppt/tags/tag2.xml><?xml version="1.0" encoding="utf-8"?>
<p:tagLst xmlns:a="http://schemas.openxmlformats.org/drawingml/2006/main" xmlns:r="http://schemas.openxmlformats.org/officeDocument/2006/relationships" xmlns:p="http://schemas.openxmlformats.org/presentationml/2006/main">
  <p:tag name="TIMING" val="|8.7|2.4|5.2"/>
</p:tagLst>
</file>

<file path=ppt/tags/tag3.xml><?xml version="1.0" encoding="utf-8"?>
<p:tagLst xmlns:a="http://schemas.openxmlformats.org/drawingml/2006/main" xmlns:r="http://schemas.openxmlformats.org/officeDocument/2006/relationships" xmlns:p="http://schemas.openxmlformats.org/presentationml/2006/main">
  <p:tag name="TIMING" val="|30"/>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ags/tag5.xml><?xml version="1.0" encoding="utf-8"?>
<p:tagLst xmlns:a="http://schemas.openxmlformats.org/drawingml/2006/main" xmlns:r="http://schemas.openxmlformats.org/officeDocument/2006/relationships" xmlns:p="http://schemas.openxmlformats.org/presentationml/2006/main">
  <p:tag name="TIMING" val="|6.3|1.4|1.9|15.4|4.2|5.5"/>
</p:tagLst>
</file>

<file path=ppt/tags/tag6.xml><?xml version="1.0" encoding="utf-8"?>
<p:tagLst xmlns:a="http://schemas.openxmlformats.org/drawingml/2006/main" xmlns:r="http://schemas.openxmlformats.org/officeDocument/2006/relationships" xmlns:p="http://schemas.openxmlformats.org/presentationml/2006/main">
  <p:tag name="TIMING" val="|7.7|25.9"/>
</p:tagLst>
</file>

<file path=ppt/tags/tag7.xml><?xml version="1.0" encoding="utf-8"?>
<p:tagLst xmlns:a="http://schemas.openxmlformats.org/drawingml/2006/main" xmlns:r="http://schemas.openxmlformats.org/officeDocument/2006/relationships" xmlns:p="http://schemas.openxmlformats.org/presentationml/2006/main">
  <p:tag name="TIMING" val="|3.1|3.7|30.4"/>
</p:tagLst>
</file>

<file path=ppt/tags/tag8.xml><?xml version="1.0" encoding="utf-8"?>
<p:tagLst xmlns:a="http://schemas.openxmlformats.org/drawingml/2006/main" xmlns:r="http://schemas.openxmlformats.org/officeDocument/2006/relationships" xmlns:p="http://schemas.openxmlformats.org/presentationml/2006/main">
  <p:tag name="TIMING" val="|3.8|6.2"/>
</p:tagLst>
</file>

<file path=ppt/tags/tag9.xml><?xml version="1.0" encoding="utf-8"?>
<p:tagLst xmlns:a="http://schemas.openxmlformats.org/drawingml/2006/main" xmlns:r="http://schemas.openxmlformats.org/officeDocument/2006/relationships" xmlns:p="http://schemas.openxmlformats.org/presentationml/2006/main">
  <p:tag name="TIMING" val="|4.5|5.7"/>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2391</Words>
  <Application>Microsoft Office PowerPoint</Application>
  <PresentationFormat>Bildschirmpräsentation (4:3)</PresentationFormat>
  <Paragraphs>287</Paragraphs>
  <Slides>28</Slides>
  <Notes>28</Notes>
  <HiddenSlides>0</HiddenSlides>
  <MMClips>28</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28</vt:i4>
      </vt:variant>
    </vt:vector>
  </HeadingPairs>
  <TitlesOfParts>
    <vt:vector size="31" baseType="lpstr">
      <vt:lpstr>Arial</vt:lpstr>
      <vt:lpstr>Calibri</vt:lpstr>
      <vt:lpstr>Larissa</vt:lpstr>
      <vt:lpstr>Einführung in die IT der PH Freiburg</vt:lpstr>
      <vt:lpstr>Inhalte</vt:lpstr>
      <vt:lpstr>PH-Passwort ändern</vt:lpstr>
      <vt:lpstr>Inhalte</vt:lpstr>
      <vt:lpstr>Das ZIK</vt:lpstr>
      <vt:lpstr>Das ZIK</vt:lpstr>
      <vt:lpstr>ZIK Servicepoint</vt:lpstr>
      <vt:lpstr>ZIK-Helpdesk</vt:lpstr>
      <vt:lpstr>Sekretariat des ZIK</vt:lpstr>
      <vt:lpstr>Inhalte</vt:lpstr>
      <vt:lpstr>Drucken, kopieren &amp; scannen</vt:lpstr>
      <vt:lpstr>Drucken, kopieren &amp; scannen</vt:lpstr>
      <vt:lpstr>Drucken, kopieren &amp; scannen</vt:lpstr>
      <vt:lpstr>Drucken</vt:lpstr>
      <vt:lpstr>Drucken von PH-Computern</vt:lpstr>
      <vt:lpstr>Drucken von PH-Computern</vt:lpstr>
      <vt:lpstr>Drucken von PH-Computern</vt:lpstr>
      <vt:lpstr>Drucken vom USB-Stick</vt:lpstr>
      <vt:lpstr>Drucken per E-Mail</vt:lpstr>
      <vt:lpstr>Preise</vt:lpstr>
      <vt:lpstr>Druckkonto</vt:lpstr>
      <vt:lpstr>Druckkonto</vt:lpstr>
      <vt:lpstr>ILIAS &amp; LSF</vt:lpstr>
      <vt:lpstr>E-Mail</vt:lpstr>
      <vt:lpstr>E-Mail &amp; Homelaufwerk</vt:lpstr>
      <vt:lpstr>WLAN</vt:lpstr>
      <vt:lpstr>WLAN-Einrichtung</vt:lpstr>
      <vt:lpstr>Viel Spaß an der PH Freiburg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Robin Krisztian</dc:creator>
  <cp:lastModifiedBy>Jutta Meihofer-Hügle</cp:lastModifiedBy>
  <cp:revision>122</cp:revision>
  <dcterms:created xsi:type="dcterms:W3CDTF">2017-10-04T07:15:07Z</dcterms:created>
  <dcterms:modified xsi:type="dcterms:W3CDTF">2022-08-16T09:00:08Z</dcterms:modified>
</cp:coreProperties>
</file>